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4"/>
  </p:notesMasterIdLst>
  <p:sldIdLst>
    <p:sldId id="256" r:id="rId2"/>
    <p:sldId id="264" r:id="rId3"/>
    <p:sldId id="265" r:id="rId4"/>
    <p:sldId id="303" r:id="rId5"/>
    <p:sldId id="266" r:id="rId6"/>
    <p:sldId id="267" r:id="rId7"/>
    <p:sldId id="269" r:id="rId8"/>
    <p:sldId id="268" r:id="rId9"/>
    <p:sldId id="292" r:id="rId10"/>
    <p:sldId id="270" r:id="rId11"/>
    <p:sldId id="273" r:id="rId12"/>
    <p:sldId id="274" r:id="rId13"/>
    <p:sldId id="275" r:id="rId14"/>
    <p:sldId id="276" r:id="rId15"/>
    <p:sldId id="277" r:id="rId16"/>
    <p:sldId id="278" r:id="rId17"/>
    <p:sldId id="285" r:id="rId18"/>
    <p:sldId id="297" r:id="rId19"/>
    <p:sldId id="302" r:id="rId20"/>
    <p:sldId id="286" r:id="rId21"/>
    <p:sldId id="298" r:id="rId22"/>
    <p:sldId id="316" r:id="rId23"/>
    <p:sldId id="288" r:id="rId24"/>
    <p:sldId id="281" r:id="rId25"/>
    <p:sldId id="282" r:id="rId26"/>
    <p:sldId id="283" r:id="rId27"/>
    <p:sldId id="315" r:id="rId28"/>
    <p:sldId id="301" r:id="rId29"/>
    <p:sldId id="314" r:id="rId30"/>
    <p:sldId id="296" r:id="rId31"/>
    <p:sldId id="318" r:id="rId32"/>
    <p:sldId id="304"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D78F"/>
    <a:srgbClr val="008000"/>
    <a:srgbClr val="FFCC99"/>
    <a:srgbClr val="815805"/>
    <a:srgbClr val="712FA3"/>
    <a:srgbClr val="FACA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55" autoAdjust="0"/>
    <p:restoredTop sz="94660"/>
  </p:normalViewPr>
  <p:slideViewPr>
    <p:cSldViewPr>
      <p:cViewPr varScale="1">
        <p:scale>
          <a:sx n="93" d="100"/>
          <a:sy n="93" d="100"/>
        </p:scale>
        <p:origin x="1037" y="72"/>
      </p:cViewPr>
      <p:guideLst>
        <p:guide orient="horz" pos="2160"/>
        <p:guide pos="2880"/>
      </p:guideLst>
    </p:cSldViewPr>
  </p:slideViewPr>
  <p:notesTextViewPr>
    <p:cViewPr>
      <p:scale>
        <a:sx n="3" d="2"/>
        <a:sy n="3" d="2"/>
      </p:scale>
      <p:origin x="0" y="0"/>
    </p:cViewPr>
  </p:notesTextViewPr>
  <p:sorterViewPr>
    <p:cViewPr>
      <p:scale>
        <a:sx n="100" d="100"/>
        <a:sy n="100" d="100"/>
      </p:scale>
      <p:origin x="0" y="-461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104EFE-0B6C-4DD6-8B47-EB681E65D826}" type="datetimeFigureOut">
              <a:rPr lang="en-US" smtClean="0"/>
              <a:t>10/1/2019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FBAA10-E85D-4AB1-8398-78033AD7DE6B}" type="slidenum">
              <a:rPr lang="en-US" smtClean="0"/>
              <a:t>‹#›</a:t>
            </a:fld>
            <a:endParaRPr lang="en-US"/>
          </a:p>
        </p:txBody>
      </p:sp>
    </p:spTree>
    <p:extLst>
      <p:ext uri="{BB962C8B-B14F-4D97-AF65-F5344CB8AC3E}">
        <p14:creationId xmlns:p14="http://schemas.microsoft.com/office/powerpoint/2010/main" val="27957462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4400">
                <a:solidFill>
                  <a:schemeClr val="tx1"/>
                </a:solidFill>
                <a:latin typeface="Arial" charset="0"/>
                <a:ea typeface="ＭＳ Ｐゴシック" pitchFamily="34" charset="-128"/>
              </a:defRPr>
            </a:lvl1pPr>
            <a:lvl2pPr marL="742950" indent="-285750" defTabSz="931863" eaLnBrk="0" hangingPunct="0">
              <a:defRPr sz="4400">
                <a:solidFill>
                  <a:schemeClr val="tx1"/>
                </a:solidFill>
                <a:latin typeface="Arial" charset="0"/>
                <a:ea typeface="ＭＳ Ｐゴシック" pitchFamily="34" charset="-128"/>
              </a:defRPr>
            </a:lvl2pPr>
            <a:lvl3pPr marL="1143000" indent="-228600" defTabSz="931863" eaLnBrk="0" hangingPunct="0">
              <a:defRPr sz="4400">
                <a:solidFill>
                  <a:schemeClr val="tx1"/>
                </a:solidFill>
                <a:latin typeface="Arial" charset="0"/>
                <a:ea typeface="ＭＳ Ｐゴシック" pitchFamily="34" charset="-128"/>
              </a:defRPr>
            </a:lvl3pPr>
            <a:lvl4pPr marL="1600200" indent="-228600" defTabSz="931863" eaLnBrk="0" hangingPunct="0">
              <a:defRPr sz="4400">
                <a:solidFill>
                  <a:schemeClr val="tx1"/>
                </a:solidFill>
                <a:latin typeface="Arial" charset="0"/>
                <a:ea typeface="ＭＳ Ｐゴシック" pitchFamily="34" charset="-128"/>
              </a:defRPr>
            </a:lvl4pPr>
            <a:lvl5pPr marL="2057400" indent="-228600" defTabSz="931863" eaLnBrk="0" hangingPunct="0">
              <a:defRPr sz="4400">
                <a:solidFill>
                  <a:schemeClr val="tx1"/>
                </a:solidFill>
                <a:latin typeface="Arial" charset="0"/>
                <a:ea typeface="ＭＳ Ｐゴシック" pitchFamily="34" charset="-128"/>
              </a:defRPr>
            </a:lvl5pPr>
            <a:lvl6pPr marL="2514600" indent="-228600" defTabSz="931863" eaLnBrk="0" fontAlgn="base" hangingPunct="0">
              <a:spcBef>
                <a:spcPct val="0"/>
              </a:spcBef>
              <a:spcAft>
                <a:spcPct val="0"/>
              </a:spcAft>
              <a:defRPr sz="4400">
                <a:solidFill>
                  <a:schemeClr val="tx1"/>
                </a:solidFill>
                <a:latin typeface="Arial" charset="0"/>
                <a:ea typeface="ＭＳ Ｐゴシック" pitchFamily="34" charset="-128"/>
              </a:defRPr>
            </a:lvl6pPr>
            <a:lvl7pPr marL="2971800" indent="-228600" defTabSz="931863" eaLnBrk="0" fontAlgn="base" hangingPunct="0">
              <a:spcBef>
                <a:spcPct val="0"/>
              </a:spcBef>
              <a:spcAft>
                <a:spcPct val="0"/>
              </a:spcAft>
              <a:defRPr sz="4400">
                <a:solidFill>
                  <a:schemeClr val="tx1"/>
                </a:solidFill>
                <a:latin typeface="Arial" charset="0"/>
                <a:ea typeface="ＭＳ Ｐゴシック" pitchFamily="34" charset="-128"/>
              </a:defRPr>
            </a:lvl7pPr>
            <a:lvl8pPr marL="3429000" indent="-228600" defTabSz="931863" eaLnBrk="0" fontAlgn="base" hangingPunct="0">
              <a:spcBef>
                <a:spcPct val="0"/>
              </a:spcBef>
              <a:spcAft>
                <a:spcPct val="0"/>
              </a:spcAft>
              <a:defRPr sz="4400">
                <a:solidFill>
                  <a:schemeClr val="tx1"/>
                </a:solidFill>
                <a:latin typeface="Arial" charset="0"/>
                <a:ea typeface="ＭＳ Ｐゴシック" pitchFamily="34" charset="-128"/>
              </a:defRPr>
            </a:lvl8pPr>
            <a:lvl9pPr marL="3886200" indent="-228600" defTabSz="931863" eaLnBrk="0" fontAlgn="base" hangingPunct="0">
              <a:spcBef>
                <a:spcPct val="0"/>
              </a:spcBef>
              <a:spcAft>
                <a:spcPct val="0"/>
              </a:spcAft>
              <a:defRPr sz="4400">
                <a:solidFill>
                  <a:schemeClr val="tx1"/>
                </a:solidFill>
                <a:latin typeface="Arial" charset="0"/>
                <a:ea typeface="ＭＳ Ｐゴシック" pitchFamily="34" charset="-128"/>
              </a:defRPr>
            </a:lvl9pPr>
          </a:lstStyle>
          <a:p>
            <a:pPr eaLnBrk="1" hangingPunct="1"/>
            <a:fld id="{CEB33249-3760-446C-B248-35A1F1959D49}" type="slidenum">
              <a:rPr lang="en-US" sz="1200" smtClean="0"/>
              <a:pPr eaLnBrk="1" hangingPunct="1"/>
              <a:t>11</a:t>
            </a:fld>
            <a:endParaRPr lang="en-US" sz="120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4400">
                <a:solidFill>
                  <a:schemeClr val="tx1"/>
                </a:solidFill>
                <a:latin typeface="Arial" charset="0"/>
                <a:ea typeface="ＭＳ Ｐゴシック" pitchFamily="34" charset="-128"/>
              </a:defRPr>
            </a:lvl1pPr>
            <a:lvl2pPr marL="742950" indent="-285750" defTabSz="931863" eaLnBrk="0" hangingPunct="0">
              <a:defRPr sz="4400">
                <a:solidFill>
                  <a:schemeClr val="tx1"/>
                </a:solidFill>
                <a:latin typeface="Arial" charset="0"/>
                <a:ea typeface="ＭＳ Ｐゴシック" pitchFamily="34" charset="-128"/>
              </a:defRPr>
            </a:lvl2pPr>
            <a:lvl3pPr marL="1143000" indent="-228600" defTabSz="931863" eaLnBrk="0" hangingPunct="0">
              <a:defRPr sz="4400">
                <a:solidFill>
                  <a:schemeClr val="tx1"/>
                </a:solidFill>
                <a:latin typeface="Arial" charset="0"/>
                <a:ea typeface="ＭＳ Ｐゴシック" pitchFamily="34" charset="-128"/>
              </a:defRPr>
            </a:lvl3pPr>
            <a:lvl4pPr marL="1600200" indent="-228600" defTabSz="931863" eaLnBrk="0" hangingPunct="0">
              <a:defRPr sz="4400">
                <a:solidFill>
                  <a:schemeClr val="tx1"/>
                </a:solidFill>
                <a:latin typeface="Arial" charset="0"/>
                <a:ea typeface="ＭＳ Ｐゴシック" pitchFamily="34" charset="-128"/>
              </a:defRPr>
            </a:lvl4pPr>
            <a:lvl5pPr marL="2057400" indent="-228600" defTabSz="931863" eaLnBrk="0" hangingPunct="0">
              <a:defRPr sz="4400">
                <a:solidFill>
                  <a:schemeClr val="tx1"/>
                </a:solidFill>
                <a:latin typeface="Arial" charset="0"/>
                <a:ea typeface="ＭＳ Ｐゴシック" pitchFamily="34" charset="-128"/>
              </a:defRPr>
            </a:lvl5pPr>
            <a:lvl6pPr marL="2514600" indent="-228600" defTabSz="931863" eaLnBrk="0" fontAlgn="base" hangingPunct="0">
              <a:spcBef>
                <a:spcPct val="0"/>
              </a:spcBef>
              <a:spcAft>
                <a:spcPct val="0"/>
              </a:spcAft>
              <a:defRPr sz="4400">
                <a:solidFill>
                  <a:schemeClr val="tx1"/>
                </a:solidFill>
                <a:latin typeface="Arial" charset="0"/>
                <a:ea typeface="ＭＳ Ｐゴシック" pitchFamily="34" charset="-128"/>
              </a:defRPr>
            </a:lvl6pPr>
            <a:lvl7pPr marL="2971800" indent="-228600" defTabSz="931863" eaLnBrk="0" fontAlgn="base" hangingPunct="0">
              <a:spcBef>
                <a:spcPct val="0"/>
              </a:spcBef>
              <a:spcAft>
                <a:spcPct val="0"/>
              </a:spcAft>
              <a:defRPr sz="4400">
                <a:solidFill>
                  <a:schemeClr val="tx1"/>
                </a:solidFill>
                <a:latin typeface="Arial" charset="0"/>
                <a:ea typeface="ＭＳ Ｐゴシック" pitchFamily="34" charset="-128"/>
              </a:defRPr>
            </a:lvl7pPr>
            <a:lvl8pPr marL="3429000" indent="-228600" defTabSz="931863" eaLnBrk="0" fontAlgn="base" hangingPunct="0">
              <a:spcBef>
                <a:spcPct val="0"/>
              </a:spcBef>
              <a:spcAft>
                <a:spcPct val="0"/>
              </a:spcAft>
              <a:defRPr sz="4400">
                <a:solidFill>
                  <a:schemeClr val="tx1"/>
                </a:solidFill>
                <a:latin typeface="Arial" charset="0"/>
                <a:ea typeface="ＭＳ Ｐゴシック" pitchFamily="34" charset="-128"/>
              </a:defRPr>
            </a:lvl8pPr>
            <a:lvl9pPr marL="3886200" indent="-228600" defTabSz="931863" eaLnBrk="0" fontAlgn="base" hangingPunct="0">
              <a:spcBef>
                <a:spcPct val="0"/>
              </a:spcBef>
              <a:spcAft>
                <a:spcPct val="0"/>
              </a:spcAft>
              <a:defRPr sz="4400">
                <a:solidFill>
                  <a:schemeClr val="tx1"/>
                </a:solidFill>
                <a:latin typeface="Arial" charset="0"/>
                <a:ea typeface="ＭＳ Ｐゴシック" pitchFamily="34" charset="-128"/>
              </a:defRPr>
            </a:lvl9pPr>
          </a:lstStyle>
          <a:p>
            <a:pPr eaLnBrk="1" hangingPunct="1"/>
            <a:fld id="{7A1206EF-E335-4BAC-956A-5AF721D8D1F3}" type="slidenum">
              <a:rPr lang="en-US" sz="1200" smtClean="0"/>
              <a:pPr eaLnBrk="1" hangingPunct="1"/>
              <a:t>12</a:t>
            </a:fld>
            <a:endParaRPr lang="en-US" sz="120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4400">
                <a:solidFill>
                  <a:schemeClr val="tx1"/>
                </a:solidFill>
                <a:latin typeface="Arial" charset="0"/>
                <a:ea typeface="ＭＳ Ｐゴシック" pitchFamily="34" charset="-128"/>
              </a:defRPr>
            </a:lvl1pPr>
            <a:lvl2pPr marL="742950" indent="-285750" defTabSz="931863" eaLnBrk="0" hangingPunct="0">
              <a:defRPr sz="4400">
                <a:solidFill>
                  <a:schemeClr val="tx1"/>
                </a:solidFill>
                <a:latin typeface="Arial" charset="0"/>
                <a:ea typeface="ＭＳ Ｐゴシック" pitchFamily="34" charset="-128"/>
              </a:defRPr>
            </a:lvl2pPr>
            <a:lvl3pPr marL="1143000" indent="-228600" defTabSz="931863" eaLnBrk="0" hangingPunct="0">
              <a:defRPr sz="4400">
                <a:solidFill>
                  <a:schemeClr val="tx1"/>
                </a:solidFill>
                <a:latin typeface="Arial" charset="0"/>
                <a:ea typeface="ＭＳ Ｐゴシック" pitchFamily="34" charset="-128"/>
              </a:defRPr>
            </a:lvl3pPr>
            <a:lvl4pPr marL="1600200" indent="-228600" defTabSz="931863" eaLnBrk="0" hangingPunct="0">
              <a:defRPr sz="4400">
                <a:solidFill>
                  <a:schemeClr val="tx1"/>
                </a:solidFill>
                <a:latin typeface="Arial" charset="0"/>
                <a:ea typeface="ＭＳ Ｐゴシック" pitchFamily="34" charset="-128"/>
              </a:defRPr>
            </a:lvl4pPr>
            <a:lvl5pPr marL="2057400" indent="-228600" defTabSz="931863" eaLnBrk="0" hangingPunct="0">
              <a:defRPr sz="4400">
                <a:solidFill>
                  <a:schemeClr val="tx1"/>
                </a:solidFill>
                <a:latin typeface="Arial" charset="0"/>
                <a:ea typeface="ＭＳ Ｐゴシック" pitchFamily="34" charset="-128"/>
              </a:defRPr>
            </a:lvl5pPr>
            <a:lvl6pPr marL="2514600" indent="-228600" defTabSz="931863" eaLnBrk="0" fontAlgn="base" hangingPunct="0">
              <a:spcBef>
                <a:spcPct val="0"/>
              </a:spcBef>
              <a:spcAft>
                <a:spcPct val="0"/>
              </a:spcAft>
              <a:defRPr sz="4400">
                <a:solidFill>
                  <a:schemeClr val="tx1"/>
                </a:solidFill>
                <a:latin typeface="Arial" charset="0"/>
                <a:ea typeface="ＭＳ Ｐゴシック" pitchFamily="34" charset="-128"/>
              </a:defRPr>
            </a:lvl6pPr>
            <a:lvl7pPr marL="2971800" indent="-228600" defTabSz="931863" eaLnBrk="0" fontAlgn="base" hangingPunct="0">
              <a:spcBef>
                <a:spcPct val="0"/>
              </a:spcBef>
              <a:spcAft>
                <a:spcPct val="0"/>
              </a:spcAft>
              <a:defRPr sz="4400">
                <a:solidFill>
                  <a:schemeClr val="tx1"/>
                </a:solidFill>
                <a:latin typeface="Arial" charset="0"/>
                <a:ea typeface="ＭＳ Ｐゴシック" pitchFamily="34" charset="-128"/>
              </a:defRPr>
            </a:lvl7pPr>
            <a:lvl8pPr marL="3429000" indent="-228600" defTabSz="931863" eaLnBrk="0" fontAlgn="base" hangingPunct="0">
              <a:spcBef>
                <a:spcPct val="0"/>
              </a:spcBef>
              <a:spcAft>
                <a:spcPct val="0"/>
              </a:spcAft>
              <a:defRPr sz="4400">
                <a:solidFill>
                  <a:schemeClr val="tx1"/>
                </a:solidFill>
                <a:latin typeface="Arial" charset="0"/>
                <a:ea typeface="ＭＳ Ｐゴシック" pitchFamily="34" charset="-128"/>
              </a:defRPr>
            </a:lvl8pPr>
            <a:lvl9pPr marL="3886200" indent="-228600" defTabSz="931863" eaLnBrk="0" fontAlgn="base" hangingPunct="0">
              <a:spcBef>
                <a:spcPct val="0"/>
              </a:spcBef>
              <a:spcAft>
                <a:spcPct val="0"/>
              </a:spcAft>
              <a:defRPr sz="4400">
                <a:solidFill>
                  <a:schemeClr val="tx1"/>
                </a:solidFill>
                <a:latin typeface="Arial" charset="0"/>
                <a:ea typeface="ＭＳ Ｐゴシック" pitchFamily="34" charset="-128"/>
              </a:defRPr>
            </a:lvl9pPr>
          </a:lstStyle>
          <a:p>
            <a:pPr eaLnBrk="1" hangingPunct="1"/>
            <a:fld id="{64E8D1B6-D4A4-4E9E-891D-93698B815EA1}" type="slidenum">
              <a:rPr lang="en-US" sz="1200" smtClean="0"/>
              <a:pPr eaLnBrk="1" hangingPunct="1"/>
              <a:t>13</a:t>
            </a:fld>
            <a:endParaRPr lang="en-US" sz="120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FBAA10-E85D-4AB1-8398-78033AD7DE6B}" type="slidenum">
              <a:rPr lang="en-US" smtClean="0"/>
              <a:t>23</a:t>
            </a:fld>
            <a:endParaRPr lang="en-US"/>
          </a:p>
        </p:txBody>
      </p:sp>
    </p:spTree>
    <p:extLst>
      <p:ext uri="{BB962C8B-B14F-4D97-AF65-F5344CB8AC3E}">
        <p14:creationId xmlns:p14="http://schemas.microsoft.com/office/powerpoint/2010/main" val="3254297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C79B0AB-6F25-4B8D-80F3-4B0F3DD33DE1}" type="datetime1">
              <a:rPr lang="en-US" smtClean="0"/>
              <a:t>10/1/2019</a:t>
            </a:fld>
            <a:endParaRPr lang="en-US"/>
          </a:p>
        </p:txBody>
      </p:sp>
      <p:sp>
        <p:nvSpPr>
          <p:cNvPr id="5" name="Footer Placeholder 4"/>
          <p:cNvSpPr>
            <a:spLocks noGrp="1"/>
          </p:cNvSpPr>
          <p:nvPr>
            <p:ph type="ftr" sz="quarter" idx="11"/>
          </p:nvPr>
        </p:nvSpPr>
        <p:spPr/>
        <p:txBody>
          <a:bodyPr/>
          <a:lstStyle/>
          <a:p>
            <a:r>
              <a:rPr lang="en-US"/>
              <a:t>Building Bridges 2019</a:t>
            </a:r>
          </a:p>
        </p:txBody>
      </p:sp>
      <p:sp>
        <p:nvSpPr>
          <p:cNvPr id="6" name="Slide Number Placeholder 5"/>
          <p:cNvSpPr>
            <a:spLocks noGrp="1"/>
          </p:cNvSpPr>
          <p:nvPr>
            <p:ph type="sldNum" sz="quarter" idx="12"/>
          </p:nvPr>
        </p:nvSpPr>
        <p:spPr/>
        <p:txBody>
          <a:bodyPr/>
          <a:lstStyle/>
          <a:p>
            <a:fld id="{FF9B7877-1F7B-46B4-A94F-96EFE7981771}" type="slidenum">
              <a:rPr lang="en-US" smtClean="0"/>
              <a:t>‹#›</a:t>
            </a:fld>
            <a:endParaRPr lang="en-US"/>
          </a:p>
        </p:txBody>
      </p:sp>
    </p:spTree>
    <p:extLst>
      <p:ext uri="{BB962C8B-B14F-4D97-AF65-F5344CB8AC3E}">
        <p14:creationId xmlns:p14="http://schemas.microsoft.com/office/powerpoint/2010/main" val="3040333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209FCE-FDE8-4942-8931-7557A4C4C67A}" type="datetime1">
              <a:rPr lang="en-US" smtClean="0"/>
              <a:t>10/1/2019</a:t>
            </a:fld>
            <a:endParaRPr lang="en-US"/>
          </a:p>
        </p:txBody>
      </p:sp>
      <p:sp>
        <p:nvSpPr>
          <p:cNvPr id="5" name="Footer Placeholder 4"/>
          <p:cNvSpPr>
            <a:spLocks noGrp="1"/>
          </p:cNvSpPr>
          <p:nvPr>
            <p:ph type="ftr" sz="quarter" idx="11"/>
          </p:nvPr>
        </p:nvSpPr>
        <p:spPr/>
        <p:txBody>
          <a:bodyPr/>
          <a:lstStyle/>
          <a:p>
            <a:r>
              <a:rPr lang="en-US"/>
              <a:t>Building Bridges 2019</a:t>
            </a:r>
          </a:p>
        </p:txBody>
      </p:sp>
      <p:sp>
        <p:nvSpPr>
          <p:cNvPr id="6" name="Slide Number Placeholder 5"/>
          <p:cNvSpPr>
            <a:spLocks noGrp="1"/>
          </p:cNvSpPr>
          <p:nvPr>
            <p:ph type="sldNum" sz="quarter" idx="12"/>
          </p:nvPr>
        </p:nvSpPr>
        <p:spPr/>
        <p:txBody>
          <a:bodyPr/>
          <a:lstStyle/>
          <a:p>
            <a:fld id="{FF9B7877-1F7B-46B4-A94F-96EFE7981771}" type="slidenum">
              <a:rPr lang="en-US" smtClean="0"/>
              <a:t>‹#›</a:t>
            </a:fld>
            <a:endParaRPr lang="en-US"/>
          </a:p>
        </p:txBody>
      </p:sp>
    </p:spTree>
    <p:extLst>
      <p:ext uri="{BB962C8B-B14F-4D97-AF65-F5344CB8AC3E}">
        <p14:creationId xmlns:p14="http://schemas.microsoft.com/office/powerpoint/2010/main" val="2023944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1C02C8-A2BB-468C-8418-5600FDD69031}" type="datetime1">
              <a:rPr lang="en-US" smtClean="0"/>
              <a:t>10/1/2019</a:t>
            </a:fld>
            <a:endParaRPr lang="en-US"/>
          </a:p>
        </p:txBody>
      </p:sp>
      <p:sp>
        <p:nvSpPr>
          <p:cNvPr id="5" name="Footer Placeholder 4"/>
          <p:cNvSpPr>
            <a:spLocks noGrp="1"/>
          </p:cNvSpPr>
          <p:nvPr>
            <p:ph type="ftr" sz="quarter" idx="11"/>
          </p:nvPr>
        </p:nvSpPr>
        <p:spPr/>
        <p:txBody>
          <a:bodyPr/>
          <a:lstStyle/>
          <a:p>
            <a:r>
              <a:rPr lang="en-US"/>
              <a:t>Building Bridges 2019</a:t>
            </a:r>
          </a:p>
        </p:txBody>
      </p:sp>
      <p:sp>
        <p:nvSpPr>
          <p:cNvPr id="6" name="Slide Number Placeholder 5"/>
          <p:cNvSpPr>
            <a:spLocks noGrp="1"/>
          </p:cNvSpPr>
          <p:nvPr>
            <p:ph type="sldNum" sz="quarter" idx="12"/>
          </p:nvPr>
        </p:nvSpPr>
        <p:spPr/>
        <p:txBody>
          <a:bodyPr/>
          <a:lstStyle/>
          <a:p>
            <a:fld id="{FF9B7877-1F7B-46B4-A94F-96EFE7981771}" type="slidenum">
              <a:rPr lang="en-US" smtClean="0"/>
              <a:t>‹#›</a:t>
            </a:fld>
            <a:endParaRPr lang="en-US"/>
          </a:p>
        </p:txBody>
      </p:sp>
    </p:spTree>
    <p:extLst>
      <p:ext uri="{BB962C8B-B14F-4D97-AF65-F5344CB8AC3E}">
        <p14:creationId xmlns:p14="http://schemas.microsoft.com/office/powerpoint/2010/main" val="1145822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D77E46-6CE7-4422-B67B-69E358F08DAE}" type="datetime1">
              <a:rPr lang="en-US" smtClean="0"/>
              <a:t>10/1/2019</a:t>
            </a:fld>
            <a:endParaRPr lang="en-US"/>
          </a:p>
        </p:txBody>
      </p:sp>
      <p:sp>
        <p:nvSpPr>
          <p:cNvPr id="5" name="Footer Placeholder 4"/>
          <p:cNvSpPr>
            <a:spLocks noGrp="1"/>
          </p:cNvSpPr>
          <p:nvPr>
            <p:ph type="ftr" sz="quarter" idx="11"/>
          </p:nvPr>
        </p:nvSpPr>
        <p:spPr/>
        <p:txBody>
          <a:bodyPr/>
          <a:lstStyle/>
          <a:p>
            <a:r>
              <a:rPr lang="en-US"/>
              <a:t>Building Bridges 2019</a:t>
            </a:r>
            <a:endParaRPr lang="en-US" dirty="0"/>
          </a:p>
        </p:txBody>
      </p:sp>
      <p:sp>
        <p:nvSpPr>
          <p:cNvPr id="6" name="Slide Number Placeholder 5"/>
          <p:cNvSpPr>
            <a:spLocks noGrp="1"/>
          </p:cNvSpPr>
          <p:nvPr>
            <p:ph type="sldNum" sz="quarter" idx="12"/>
          </p:nvPr>
        </p:nvSpPr>
        <p:spPr/>
        <p:txBody>
          <a:bodyPr/>
          <a:lstStyle/>
          <a:p>
            <a:fld id="{FF9B7877-1F7B-46B4-A94F-96EFE7981771}" type="slidenum">
              <a:rPr lang="en-US" smtClean="0"/>
              <a:t>‹#›</a:t>
            </a:fld>
            <a:endParaRPr lang="en-US"/>
          </a:p>
        </p:txBody>
      </p:sp>
    </p:spTree>
    <p:extLst>
      <p:ext uri="{BB962C8B-B14F-4D97-AF65-F5344CB8AC3E}">
        <p14:creationId xmlns:p14="http://schemas.microsoft.com/office/powerpoint/2010/main" val="884471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98E350-CE7A-41A5-98BE-03E72ACD65F4}" type="datetime1">
              <a:rPr lang="en-US" smtClean="0"/>
              <a:t>10/1/2019</a:t>
            </a:fld>
            <a:endParaRPr lang="en-US"/>
          </a:p>
        </p:txBody>
      </p:sp>
      <p:sp>
        <p:nvSpPr>
          <p:cNvPr id="5" name="Footer Placeholder 4"/>
          <p:cNvSpPr>
            <a:spLocks noGrp="1"/>
          </p:cNvSpPr>
          <p:nvPr>
            <p:ph type="ftr" sz="quarter" idx="11"/>
          </p:nvPr>
        </p:nvSpPr>
        <p:spPr/>
        <p:txBody>
          <a:bodyPr/>
          <a:lstStyle/>
          <a:p>
            <a:r>
              <a:rPr lang="en-US"/>
              <a:t>Building Bridges 2019</a:t>
            </a:r>
          </a:p>
        </p:txBody>
      </p:sp>
      <p:sp>
        <p:nvSpPr>
          <p:cNvPr id="6" name="Slide Number Placeholder 5"/>
          <p:cNvSpPr>
            <a:spLocks noGrp="1"/>
          </p:cNvSpPr>
          <p:nvPr>
            <p:ph type="sldNum" sz="quarter" idx="12"/>
          </p:nvPr>
        </p:nvSpPr>
        <p:spPr/>
        <p:txBody>
          <a:bodyPr/>
          <a:lstStyle/>
          <a:p>
            <a:fld id="{FF9B7877-1F7B-46B4-A94F-96EFE7981771}" type="slidenum">
              <a:rPr lang="en-US" smtClean="0"/>
              <a:t>‹#›</a:t>
            </a:fld>
            <a:endParaRPr lang="en-US"/>
          </a:p>
        </p:txBody>
      </p:sp>
    </p:spTree>
    <p:extLst>
      <p:ext uri="{BB962C8B-B14F-4D97-AF65-F5344CB8AC3E}">
        <p14:creationId xmlns:p14="http://schemas.microsoft.com/office/powerpoint/2010/main" val="1197086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AA942DC-C1AC-4910-BBEC-2454C82E5C78}" type="datetime1">
              <a:rPr lang="en-US" smtClean="0"/>
              <a:t>10/1/2019</a:t>
            </a:fld>
            <a:endParaRPr lang="en-US"/>
          </a:p>
        </p:txBody>
      </p:sp>
      <p:sp>
        <p:nvSpPr>
          <p:cNvPr id="6" name="Footer Placeholder 5"/>
          <p:cNvSpPr>
            <a:spLocks noGrp="1"/>
          </p:cNvSpPr>
          <p:nvPr>
            <p:ph type="ftr" sz="quarter" idx="11"/>
          </p:nvPr>
        </p:nvSpPr>
        <p:spPr/>
        <p:txBody>
          <a:bodyPr/>
          <a:lstStyle/>
          <a:p>
            <a:r>
              <a:rPr lang="en-US"/>
              <a:t>Building Bridges 2019</a:t>
            </a:r>
          </a:p>
        </p:txBody>
      </p:sp>
      <p:sp>
        <p:nvSpPr>
          <p:cNvPr id="7" name="Slide Number Placeholder 6"/>
          <p:cNvSpPr>
            <a:spLocks noGrp="1"/>
          </p:cNvSpPr>
          <p:nvPr>
            <p:ph type="sldNum" sz="quarter" idx="12"/>
          </p:nvPr>
        </p:nvSpPr>
        <p:spPr/>
        <p:txBody>
          <a:bodyPr/>
          <a:lstStyle/>
          <a:p>
            <a:fld id="{FF9B7877-1F7B-46B4-A94F-96EFE7981771}" type="slidenum">
              <a:rPr lang="en-US" smtClean="0"/>
              <a:t>‹#›</a:t>
            </a:fld>
            <a:endParaRPr lang="en-US"/>
          </a:p>
        </p:txBody>
      </p:sp>
    </p:spTree>
    <p:extLst>
      <p:ext uri="{BB962C8B-B14F-4D97-AF65-F5344CB8AC3E}">
        <p14:creationId xmlns:p14="http://schemas.microsoft.com/office/powerpoint/2010/main" val="3203916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D1097B3-D2B0-40CE-AB0C-A1BBB95D15E0}" type="datetime1">
              <a:rPr lang="en-US" smtClean="0"/>
              <a:t>10/1/2019</a:t>
            </a:fld>
            <a:endParaRPr lang="en-US"/>
          </a:p>
        </p:txBody>
      </p:sp>
      <p:sp>
        <p:nvSpPr>
          <p:cNvPr id="8" name="Footer Placeholder 7"/>
          <p:cNvSpPr>
            <a:spLocks noGrp="1"/>
          </p:cNvSpPr>
          <p:nvPr>
            <p:ph type="ftr" sz="quarter" idx="11"/>
          </p:nvPr>
        </p:nvSpPr>
        <p:spPr/>
        <p:txBody>
          <a:bodyPr/>
          <a:lstStyle/>
          <a:p>
            <a:r>
              <a:rPr lang="en-US"/>
              <a:t>Building Bridges 2019</a:t>
            </a:r>
          </a:p>
        </p:txBody>
      </p:sp>
      <p:sp>
        <p:nvSpPr>
          <p:cNvPr id="9" name="Slide Number Placeholder 8"/>
          <p:cNvSpPr>
            <a:spLocks noGrp="1"/>
          </p:cNvSpPr>
          <p:nvPr>
            <p:ph type="sldNum" sz="quarter" idx="12"/>
          </p:nvPr>
        </p:nvSpPr>
        <p:spPr/>
        <p:txBody>
          <a:bodyPr/>
          <a:lstStyle/>
          <a:p>
            <a:fld id="{FF9B7877-1F7B-46B4-A94F-96EFE7981771}" type="slidenum">
              <a:rPr lang="en-US" smtClean="0"/>
              <a:t>‹#›</a:t>
            </a:fld>
            <a:endParaRPr lang="en-US"/>
          </a:p>
        </p:txBody>
      </p:sp>
    </p:spTree>
    <p:extLst>
      <p:ext uri="{BB962C8B-B14F-4D97-AF65-F5344CB8AC3E}">
        <p14:creationId xmlns:p14="http://schemas.microsoft.com/office/powerpoint/2010/main" val="2388451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B332520-F143-450F-B998-5B94CE998EF6}" type="datetime1">
              <a:rPr lang="en-US" smtClean="0"/>
              <a:t>10/1/2019</a:t>
            </a:fld>
            <a:endParaRPr lang="en-US"/>
          </a:p>
        </p:txBody>
      </p:sp>
      <p:sp>
        <p:nvSpPr>
          <p:cNvPr id="4" name="Footer Placeholder 3"/>
          <p:cNvSpPr>
            <a:spLocks noGrp="1"/>
          </p:cNvSpPr>
          <p:nvPr>
            <p:ph type="ftr" sz="quarter" idx="11"/>
          </p:nvPr>
        </p:nvSpPr>
        <p:spPr/>
        <p:txBody>
          <a:bodyPr/>
          <a:lstStyle/>
          <a:p>
            <a:r>
              <a:rPr lang="en-US"/>
              <a:t>Building Bridges 2019</a:t>
            </a:r>
          </a:p>
        </p:txBody>
      </p:sp>
      <p:sp>
        <p:nvSpPr>
          <p:cNvPr id="5" name="Slide Number Placeholder 4"/>
          <p:cNvSpPr>
            <a:spLocks noGrp="1"/>
          </p:cNvSpPr>
          <p:nvPr>
            <p:ph type="sldNum" sz="quarter" idx="12"/>
          </p:nvPr>
        </p:nvSpPr>
        <p:spPr/>
        <p:txBody>
          <a:bodyPr/>
          <a:lstStyle/>
          <a:p>
            <a:fld id="{FF9B7877-1F7B-46B4-A94F-96EFE7981771}" type="slidenum">
              <a:rPr lang="en-US" smtClean="0"/>
              <a:t>‹#›</a:t>
            </a:fld>
            <a:endParaRPr lang="en-US"/>
          </a:p>
        </p:txBody>
      </p:sp>
    </p:spTree>
    <p:extLst>
      <p:ext uri="{BB962C8B-B14F-4D97-AF65-F5344CB8AC3E}">
        <p14:creationId xmlns:p14="http://schemas.microsoft.com/office/powerpoint/2010/main" val="1867054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4110A1-24C9-4BDF-88AD-6A6C6444A215}" type="datetime1">
              <a:rPr lang="en-US" smtClean="0"/>
              <a:t>10/1/2019</a:t>
            </a:fld>
            <a:endParaRPr lang="en-US"/>
          </a:p>
        </p:txBody>
      </p:sp>
      <p:sp>
        <p:nvSpPr>
          <p:cNvPr id="3" name="Footer Placeholder 2"/>
          <p:cNvSpPr>
            <a:spLocks noGrp="1"/>
          </p:cNvSpPr>
          <p:nvPr>
            <p:ph type="ftr" sz="quarter" idx="11"/>
          </p:nvPr>
        </p:nvSpPr>
        <p:spPr/>
        <p:txBody>
          <a:bodyPr/>
          <a:lstStyle/>
          <a:p>
            <a:r>
              <a:rPr lang="en-US"/>
              <a:t>Building Bridges 2019</a:t>
            </a:r>
          </a:p>
        </p:txBody>
      </p:sp>
      <p:sp>
        <p:nvSpPr>
          <p:cNvPr id="4" name="Slide Number Placeholder 3"/>
          <p:cNvSpPr>
            <a:spLocks noGrp="1"/>
          </p:cNvSpPr>
          <p:nvPr>
            <p:ph type="sldNum" sz="quarter" idx="12"/>
          </p:nvPr>
        </p:nvSpPr>
        <p:spPr/>
        <p:txBody>
          <a:bodyPr/>
          <a:lstStyle/>
          <a:p>
            <a:fld id="{FF9B7877-1F7B-46B4-A94F-96EFE7981771}" type="slidenum">
              <a:rPr lang="en-US" smtClean="0"/>
              <a:t>‹#›</a:t>
            </a:fld>
            <a:endParaRPr lang="en-US"/>
          </a:p>
        </p:txBody>
      </p:sp>
    </p:spTree>
    <p:extLst>
      <p:ext uri="{BB962C8B-B14F-4D97-AF65-F5344CB8AC3E}">
        <p14:creationId xmlns:p14="http://schemas.microsoft.com/office/powerpoint/2010/main" val="3812100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A682A59-3B70-4B80-8056-7FC64753A570}" type="datetime1">
              <a:rPr lang="en-US" smtClean="0"/>
              <a:t>10/1/2019</a:t>
            </a:fld>
            <a:endParaRPr lang="en-US"/>
          </a:p>
        </p:txBody>
      </p:sp>
      <p:sp>
        <p:nvSpPr>
          <p:cNvPr id="6" name="Footer Placeholder 5"/>
          <p:cNvSpPr>
            <a:spLocks noGrp="1"/>
          </p:cNvSpPr>
          <p:nvPr>
            <p:ph type="ftr" sz="quarter" idx="11"/>
          </p:nvPr>
        </p:nvSpPr>
        <p:spPr/>
        <p:txBody>
          <a:bodyPr/>
          <a:lstStyle/>
          <a:p>
            <a:r>
              <a:rPr lang="en-US"/>
              <a:t>Building Bridges 2019</a:t>
            </a:r>
          </a:p>
        </p:txBody>
      </p:sp>
      <p:sp>
        <p:nvSpPr>
          <p:cNvPr id="7" name="Slide Number Placeholder 6"/>
          <p:cNvSpPr>
            <a:spLocks noGrp="1"/>
          </p:cNvSpPr>
          <p:nvPr>
            <p:ph type="sldNum" sz="quarter" idx="12"/>
          </p:nvPr>
        </p:nvSpPr>
        <p:spPr/>
        <p:txBody>
          <a:bodyPr/>
          <a:lstStyle/>
          <a:p>
            <a:fld id="{FF9B7877-1F7B-46B4-A94F-96EFE7981771}" type="slidenum">
              <a:rPr lang="en-US" smtClean="0"/>
              <a:t>‹#›</a:t>
            </a:fld>
            <a:endParaRPr lang="en-US"/>
          </a:p>
        </p:txBody>
      </p:sp>
    </p:spTree>
    <p:extLst>
      <p:ext uri="{BB962C8B-B14F-4D97-AF65-F5344CB8AC3E}">
        <p14:creationId xmlns:p14="http://schemas.microsoft.com/office/powerpoint/2010/main" val="3003338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8395D8-4146-416F-B8EE-96639E645EB6}" type="datetime1">
              <a:rPr lang="en-US" smtClean="0"/>
              <a:t>10/1/2019</a:t>
            </a:fld>
            <a:endParaRPr lang="en-US"/>
          </a:p>
        </p:txBody>
      </p:sp>
      <p:sp>
        <p:nvSpPr>
          <p:cNvPr id="6" name="Footer Placeholder 5"/>
          <p:cNvSpPr>
            <a:spLocks noGrp="1"/>
          </p:cNvSpPr>
          <p:nvPr>
            <p:ph type="ftr" sz="quarter" idx="11"/>
          </p:nvPr>
        </p:nvSpPr>
        <p:spPr/>
        <p:txBody>
          <a:bodyPr/>
          <a:lstStyle/>
          <a:p>
            <a:r>
              <a:rPr lang="en-US"/>
              <a:t>Building Bridges 2019</a:t>
            </a:r>
          </a:p>
        </p:txBody>
      </p:sp>
      <p:sp>
        <p:nvSpPr>
          <p:cNvPr id="7" name="Slide Number Placeholder 6"/>
          <p:cNvSpPr>
            <a:spLocks noGrp="1"/>
          </p:cNvSpPr>
          <p:nvPr>
            <p:ph type="sldNum" sz="quarter" idx="12"/>
          </p:nvPr>
        </p:nvSpPr>
        <p:spPr/>
        <p:txBody>
          <a:bodyPr/>
          <a:lstStyle/>
          <a:p>
            <a:fld id="{FF9B7877-1F7B-46B4-A94F-96EFE7981771}" type="slidenum">
              <a:rPr lang="en-US" smtClean="0"/>
              <a:t>‹#›</a:t>
            </a:fld>
            <a:endParaRPr lang="en-US"/>
          </a:p>
        </p:txBody>
      </p:sp>
    </p:spTree>
    <p:extLst>
      <p:ext uri="{BB962C8B-B14F-4D97-AF65-F5344CB8AC3E}">
        <p14:creationId xmlns:p14="http://schemas.microsoft.com/office/powerpoint/2010/main" val="3516256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0E9684-E757-4F01-8EE8-8811C4033DF8}" type="datetime1">
              <a:rPr lang="en-US" smtClean="0"/>
              <a:t>10/1/2019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Building Bridges 2019</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9B7877-1F7B-46B4-A94F-96EFE7981771}" type="slidenum">
              <a:rPr lang="en-US" smtClean="0"/>
              <a:t>‹#›</a:t>
            </a:fld>
            <a:endParaRPr lang="en-US"/>
          </a:p>
        </p:txBody>
      </p:sp>
    </p:spTree>
    <p:extLst>
      <p:ext uri="{BB962C8B-B14F-4D97-AF65-F5344CB8AC3E}">
        <p14:creationId xmlns:p14="http://schemas.microsoft.com/office/powerpoint/2010/main" val="27336873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image" Target="../media/image1.jpeg"/><Relationship Id="rId16" Type="http://schemas.openxmlformats.org/officeDocument/2006/relationships/hyperlink" Target="http://occupyoakland.org/2011/10/high-school-walkout-propaganda/walkout-shoes-posters" TargetMode="External"/><Relationship Id="rId1" Type="http://schemas.openxmlformats.org/officeDocument/2006/relationships/slideLayout" Target="../slideLayouts/slideLayout1.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3.jpe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hyperlink" Target="http://www.publicdomainpictures.net/view-image.php?image=37255&amp;picture=&amp;jazyk=PT"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thebobbu.com/stop-saying-feminism-good-men/" TargetMode="External"/><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14.jpeg"/><Relationship Id="rId16" Type="http://schemas.openxmlformats.org/officeDocument/2006/relationships/image" Target="../media/image28.svg"/><Relationship Id="rId1" Type="http://schemas.openxmlformats.org/officeDocument/2006/relationships/slideLayout" Target="../slideLayouts/slideLayout2.xml"/><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 Id="rId14" Type="http://schemas.openxmlformats.org/officeDocument/2006/relationships/image" Target="../media/image26.svg"/></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hyperlink" Target="http://tuttogreen.it/fotogreen/ghiacciai-in-ritirata/oh-no-global-warming/30444/380" TargetMode="External"/><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31.jpg"/><Relationship Id="rId5" Type="http://schemas.openxmlformats.org/officeDocument/2006/relationships/hyperlink" Target="https://creativecommons.org/licenses/by-sa/3.0/" TargetMode="External"/><Relationship Id="rId4" Type="http://schemas.openxmlformats.org/officeDocument/2006/relationships/hyperlink" Target="http://thehalloffame.wikidot.com/agelbert"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829292" y="304800"/>
            <a:ext cx="3086099" cy="1878253"/>
          </a:xfrm>
          <a:solidFill>
            <a:srgbClr val="FBD78F"/>
          </a:solidFill>
          <a:ln>
            <a:solidFill>
              <a:srgbClr val="FF0000"/>
            </a:solidFill>
          </a:ln>
          <a:effectLst>
            <a:outerShdw blurRad="76200" dir="13500000" sy="23000" kx="1200000" algn="br" rotWithShape="0">
              <a:prstClr val="black">
                <a:alpha val="20000"/>
              </a:prstClr>
            </a:outerShdw>
          </a:effectLst>
        </p:spPr>
        <p:txBody>
          <a:bodyPr vert="horz" lIns="91440" tIns="45720" rIns="91440" bIns="45720" rtlCol="0" anchor="ctr">
            <a:normAutofit fontScale="90000"/>
          </a:bodyPr>
          <a:lstStyle/>
          <a:p>
            <a:pPr algn="r">
              <a:lnSpc>
                <a:spcPct val="90000"/>
              </a:lnSpc>
            </a:pPr>
            <a:br>
              <a:rPr lang="en-US" sz="1200" b="1" kern="1200" dirty="0">
                <a:solidFill>
                  <a:schemeClr val="tx1"/>
                </a:solidFill>
                <a:latin typeface="+mj-lt"/>
                <a:ea typeface="+mj-ea"/>
                <a:cs typeface="+mj-cs"/>
              </a:rPr>
            </a:br>
            <a:br>
              <a:rPr lang="en-US" sz="1200" b="1" kern="1200" dirty="0">
                <a:solidFill>
                  <a:schemeClr val="tx1"/>
                </a:solidFill>
                <a:effectLst>
                  <a:outerShdw blurRad="38100" dist="38100" dir="2700000" algn="tl">
                    <a:srgbClr val="000000">
                      <a:alpha val="43137"/>
                    </a:srgbClr>
                  </a:outerShdw>
                </a:effectLst>
                <a:latin typeface="+mj-lt"/>
                <a:ea typeface="+mj-ea"/>
                <a:cs typeface="+mj-cs"/>
              </a:rPr>
            </a:br>
            <a:r>
              <a:rPr lang="en-US" sz="3100" b="1" kern="1200" dirty="0">
                <a:solidFill>
                  <a:schemeClr val="tx1"/>
                </a:solidFill>
                <a:effectLst>
                  <a:outerShdw blurRad="38100" dist="38100" dir="2700000" algn="tl">
                    <a:srgbClr val="000000">
                      <a:alpha val="43137"/>
                    </a:srgbClr>
                  </a:outerShdw>
                </a:effectLst>
                <a:latin typeface="+mj-lt"/>
                <a:ea typeface="+mj-ea"/>
                <a:cs typeface="+mj-cs"/>
              </a:rPr>
              <a:t>Walking Our Talk </a:t>
            </a:r>
            <a:br>
              <a:rPr lang="en-US" sz="1800" b="1" kern="1200" dirty="0">
                <a:solidFill>
                  <a:schemeClr val="tx1"/>
                </a:solidFill>
                <a:effectLst>
                  <a:outerShdw blurRad="38100" dist="38100" dir="2700000" algn="tl">
                    <a:srgbClr val="000000">
                      <a:alpha val="43137"/>
                    </a:srgbClr>
                  </a:outerShdw>
                </a:effectLst>
                <a:latin typeface="+mj-lt"/>
                <a:ea typeface="+mj-ea"/>
                <a:cs typeface="+mj-cs"/>
              </a:rPr>
            </a:br>
            <a:r>
              <a:rPr lang="en-US" sz="2700" b="1" kern="1200" dirty="0">
                <a:solidFill>
                  <a:schemeClr val="accent2">
                    <a:lumMod val="50000"/>
                  </a:schemeClr>
                </a:solidFill>
                <a:effectLst>
                  <a:outerShdw blurRad="38100" dist="38100" dir="2700000" algn="tl">
                    <a:srgbClr val="000000">
                      <a:alpha val="43137"/>
                    </a:srgbClr>
                  </a:outerShdw>
                </a:effectLst>
                <a:latin typeface="+mj-lt"/>
                <a:ea typeface="+mj-ea"/>
                <a:cs typeface="+mj-cs"/>
              </a:rPr>
              <a:t>****</a:t>
            </a:r>
            <a:br>
              <a:rPr lang="en-US" sz="1800" b="1" kern="1200" dirty="0">
                <a:solidFill>
                  <a:schemeClr val="tx1"/>
                </a:solidFill>
                <a:effectLst>
                  <a:outerShdw blurRad="38100" dist="38100" dir="2700000" algn="tl">
                    <a:srgbClr val="000000">
                      <a:alpha val="43137"/>
                    </a:srgbClr>
                  </a:outerShdw>
                </a:effectLst>
                <a:latin typeface="+mj-lt"/>
                <a:ea typeface="+mj-ea"/>
                <a:cs typeface="+mj-cs"/>
              </a:rPr>
            </a:br>
            <a:r>
              <a:rPr lang="en-US" sz="1800" b="1" i="1" kern="1200" dirty="0">
                <a:solidFill>
                  <a:schemeClr val="tx1"/>
                </a:solidFill>
                <a:effectLst>
                  <a:outerShdw blurRad="38100" dist="38100" dir="2700000" algn="tl">
                    <a:srgbClr val="000000">
                      <a:alpha val="43137"/>
                    </a:srgbClr>
                  </a:outerShdw>
                </a:effectLst>
                <a:latin typeface="+mj-lt"/>
                <a:ea typeface="+mj-ea"/>
                <a:cs typeface="+mj-cs"/>
              </a:rPr>
              <a:t>Putting the </a:t>
            </a:r>
            <a:br>
              <a:rPr lang="en-US" sz="1800" b="1" i="1" kern="1200" dirty="0">
                <a:solidFill>
                  <a:schemeClr val="tx1"/>
                </a:solidFill>
                <a:effectLst>
                  <a:outerShdw blurRad="38100" dist="38100" dir="2700000" algn="tl">
                    <a:srgbClr val="000000">
                      <a:alpha val="43137"/>
                    </a:srgbClr>
                  </a:outerShdw>
                </a:effectLst>
                <a:latin typeface="+mj-lt"/>
                <a:ea typeface="+mj-ea"/>
                <a:cs typeface="+mj-cs"/>
              </a:rPr>
            </a:br>
            <a:r>
              <a:rPr lang="en-US" sz="1800" b="1" i="1" kern="1200" dirty="0">
                <a:solidFill>
                  <a:schemeClr val="tx1"/>
                </a:solidFill>
                <a:effectLst>
                  <a:outerShdw blurRad="38100" dist="38100" dir="2700000" algn="tl">
                    <a:srgbClr val="000000">
                      <a:alpha val="43137"/>
                    </a:srgbClr>
                  </a:outerShdw>
                </a:effectLst>
                <a:latin typeface="+mj-lt"/>
                <a:ea typeface="+mj-ea"/>
                <a:cs typeface="+mj-cs"/>
              </a:rPr>
              <a:t>Building Bridges Principles </a:t>
            </a:r>
            <a:br>
              <a:rPr lang="en-US" sz="1800" b="1" i="1" kern="1200" dirty="0">
                <a:solidFill>
                  <a:schemeClr val="tx1"/>
                </a:solidFill>
                <a:effectLst>
                  <a:outerShdw blurRad="38100" dist="38100" dir="2700000" algn="tl">
                    <a:srgbClr val="000000">
                      <a:alpha val="43137"/>
                    </a:srgbClr>
                  </a:outerShdw>
                </a:effectLst>
                <a:latin typeface="+mj-lt"/>
                <a:ea typeface="+mj-ea"/>
                <a:cs typeface="+mj-cs"/>
              </a:rPr>
            </a:br>
            <a:r>
              <a:rPr lang="en-US" sz="1800" b="1" i="1" kern="1200" dirty="0">
                <a:solidFill>
                  <a:schemeClr val="tx1"/>
                </a:solidFill>
                <a:effectLst>
                  <a:outerShdw blurRad="38100" dist="38100" dir="2700000" algn="tl">
                    <a:srgbClr val="000000">
                      <a:alpha val="43137"/>
                    </a:srgbClr>
                  </a:outerShdw>
                </a:effectLst>
                <a:latin typeface="+mj-lt"/>
                <a:ea typeface="+mj-ea"/>
                <a:cs typeface="+mj-cs"/>
              </a:rPr>
              <a:t>into Action </a:t>
            </a:r>
            <a:br>
              <a:rPr lang="en-US" sz="1800" b="1" kern="1200" dirty="0">
                <a:solidFill>
                  <a:schemeClr val="tx1"/>
                </a:solidFill>
                <a:effectLst>
                  <a:outerShdw blurRad="38100" dist="38100" dir="2700000" algn="tl">
                    <a:srgbClr val="000000">
                      <a:alpha val="43137"/>
                    </a:srgbClr>
                  </a:outerShdw>
                </a:effectLst>
                <a:latin typeface="+mj-lt"/>
                <a:ea typeface="+mj-ea"/>
                <a:cs typeface="+mj-cs"/>
              </a:rPr>
            </a:br>
            <a:br>
              <a:rPr lang="en-US" sz="1200" b="1" kern="1200" dirty="0">
                <a:solidFill>
                  <a:schemeClr val="tx1"/>
                </a:solidFill>
                <a:latin typeface="+mj-lt"/>
                <a:ea typeface="+mj-ea"/>
                <a:cs typeface="+mj-cs"/>
              </a:rPr>
            </a:br>
            <a:endParaRPr lang="en-US" sz="1200" b="1" kern="1200" dirty="0">
              <a:solidFill>
                <a:schemeClr val="tx1"/>
              </a:solidFill>
              <a:latin typeface="+mj-lt"/>
              <a:ea typeface="+mj-ea"/>
              <a:cs typeface="+mj-cs"/>
            </a:endParaRPr>
          </a:p>
        </p:txBody>
      </p:sp>
      <p:pic>
        <p:nvPicPr>
          <p:cNvPr id="6" name="Graphic 5" descr="Footprints">
            <a:extLst>
              <a:ext uri="{FF2B5EF4-FFF2-40B4-BE49-F238E27FC236}">
                <a16:creationId xmlns:a16="http://schemas.microsoft.com/office/drawing/2014/main" id="{0A246034-CBC0-4A16-BD88-17F6E2D4C90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0536742">
            <a:off x="380999" y="830412"/>
            <a:ext cx="2762863" cy="2938473"/>
          </a:xfrm>
          <a:prstGeom prst="rect">
            <a:avLst/>
          </a:prstGeom>
          <a:effectLst>
            <a:innerShdw blurRad="63500" dist="50800" dir="16200000">
              <a:prstClr val="black">
                <a:alpha val="50000"/>
              </a:prstClr>
            </a:innerShdw>
          </a:effectLst>
          <a:scene3d>
            <a:camera prst="isometricBottomDown"/>
            <a:lightRig rig="threePt" dir="t"/>
          </a:scene3d>
        </p:spPr>
      </p:pic>
      <p:pic>
        <p:nvPicPr>
          <p:cNvPr id="10" name="Graphic 9" descr="Paw prints">
            <a:extLst>
              <a:ext uri="{FF2B5EF4-FFF2-40B4-BE49-F238E27FC236}">
                <a16:creationId xmlns:a16="http://schemas.microsoft.com/office/drawing/2014/main" id="{15725CBD-60B5-4EC5-B60C-8EDA3C196A6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822063" y="316334"/>
            <a:ext cx="1657612" cy="1657612"/>
          </a:xfrm>
          <a:prstGeom prst="rect">
            <a:avLst/>
          </a:prstGeom>
          <a:scene3d>
            <a:camera prst="isometricOffAxis1Right"/>
            <a:lightRig rig="threePt" dir="t"/>
          </a:scene3d>
        </p:spPr>
      </p:pic>
      <p:pic>
        <p:nvPicPr>
          <p:cNvPr id="8" name="Graphic 7" descr="Dinosaur footprints">
            <a:extLst>
              <a:ext uri="{FF2B5EF4-FFF2-40B4-BE49-F238E27FC236}">
                <a16:creationId xmlns:a16="http://schemas.microsoft.com/office/drawing/2014/main" id="{0DDC9FB0-9116-4DF2-A0F8-732EC9E5F9E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62912" y="2424609"/>
            <a:ext cx="1799367" cy="1799367"/>
          </a:xfrm>
          <a:prstGeom prst="rect">
            <a:avLst/>
          </a:prstGeom>
        </p:spPr>
      </p:pic>
      <p:pic>
        <p:nvPicPr>
          <p:cNvPr id="21" name="Graphic 20" descr="Person in wheelchair">
            <a:extLst>
              <a:ext uri="{FF2B5EF4-FFF2-40B4-BE49-F238E27FC236}">
                <a16:creationId xmlns:a16="http://schemas.microsoft.com/office/drawing/2014/main" id="{AB5C27D3-A476-4B3B-A04C-20D2D81C8AE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21072296">
            <a:off x="45284" y="4775966"/>
            <a:ext cx="1620570" cy="1620570"/>
          </a:xfrm>
          <a:prstGeom prst="rect">
            <a:avLst/>
          </a:prstGeom>
          <a:effectLst>
            <a:outerShdw blurRad="76200" dir="13500000" sy="23000" kx="1200000" algn="br" rotWithShape="0">
              <a:prstClr val="black">
                <a:alpha val="20000"/>
              </a:prstClr>
            </a:outerShdw>
          </a:effectLst>
        </p:spPr>
      </p:pic>
      <p:pic>
        <p:nvPicPr>
          <p:cNvPr id="14" name="Graphic 13" descr="Footprints">
            <a:extLst>
              <a:ext uri="{FF2B5EF4-FFF2-40B4-BE49-F238E27FC236}">
                <a16:creationId xmlns:a16="http://schemas.microsoft.com/office/drawing/2014/main" id="{8E8EF92B-BBED-4A56-A99C-4DF0CFD6B80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1104546">
            <a:off x="1825321" y="3195102"/>
            <a:ext cx="1360553" cy="1252210"/>
          </a:xfrm>
          <a:prstGeom prst="rect">
            <a:avLst/>
          </a:prstGeom>
          <a:scene3d>
            <a:camera prst="perspectiveBelow"/>
            <a:lightRig rig="threePt" dir="t"/>
          </a:scene3d>
        </p:spPr>
      </p:pic>
      <p:pic>
        <p:nvPicPr>
          <p:cNvPr id="29" name="Picture 28" descr="A close up of a logo&#10;&#10;Description automatically generated">
            <a:extLst>
              <a:ext uri="{FF2B5EF4-FFF2-40B4-BE49-F238E27FC236}">
                <a16:creationId xmlns:a16="http://schemas.microsoft.com/office/drawing/2014/main" id="{AA98C93B-EC88-487F-9250-B1B523D76A35}"/>
              </a:ext>
            </a:extLst>
          </p:cNvPr>
          <p:cNvPicPr>
            <a:picLocks noChangeAspect="1"/>
          </p:cNvPicPr>
          <p:nvPr/>
        </p:nvPicPr>
        <p:blipFill>
          <a:blip r:embed="rId13" cstate="print">
            <a:extLst>
              <a:ext uri="{28A0092B-C50C-407E-A947-70E740481C1C}">
                <a14:useLocalDpi xmlns:a14="http://schemas.microsoft.com/office/drawing/2010/main" val="0"/>
              </a:ext>
              <a:ext uri="{837473B0-CC2E-450A-ABE3-18F120FF3D39}">
                <a1611:picAttrSrcUrl xmlns:a1611="http://schemas.microsoft.com/office/drawing/2016/11/main" r:id="rId14"/>
              </a:ext>
            </a:extLst>
          </a:blip>
          <a:stretch>
            <a:fillRect/>
          </a:stretch>
        </p:blipFill>
        <p:spPr>
          <a:xfrm rot="21192756">
            <a:off x="2219993" y="5180755"/>
            <a:ext cx="650974" cy="650974"/>
          </a:xfrm>
          <a:prstGeom prst="rect">
            <a:avLst/>
          </a:prstGeom>
          <a:solidFill>
            <a:srgbClr val="FFCC99"/>
          </a:solidFill>
        </p:spPr>
      </p:pic>
      <p:sp>
        <p:nvSpPr>
          <p:cNvPr id="3" name="Subtitle 2"/>
          <p:cNvSpPr>
            <a:spLocks noGrp="1"/>
          </p:cNvSpPr>
          <p:nvPr>
            <p:ph type="subTitle" idx="1"/>
          </p:nvPr>
        </p:nvSpPr>
        <p:spPr>
          <a:xfrm>
            <a:off x="5829287" y="2362040"/>
            <a:ext cx="3086100" cy="3902472"/>
          </a:xfrm>
          <a:solidFill>
            <a:schemeClr val="accent2">
              <a:lumMod val="50000"/>
            </a:schemeClr>
          </a:solidFill>
          <a:effectLst>
            <a:outerShdw blurRad="76200" dir="13500000" sy="23000" kx="1200000" algn="br" rotWithShape="0">
              <a:prstClr val="black">
                <a:alpha val="20000"/>
              </a:prstClr>
            </a:outerShdw>
          </a:effectLst>
        </p:spPr>
        <p:txBody>
          <a:bodyPr vert="horz" lIns="91440" tIns="45720" rIns="91440" bIns="45720" rtlCol="0">
            <a:normAutofit/>
          </a:bodyPr>
          <a:lstStyle/>
          <a:p>
            <a:pPr indent="-228600" algn="l">
              <a:lnSpc>
                <a:spcPct val="90000"/>
              </a:lnSpc>
              <a:buFont typeface="Arial" panose="020B0604020202020204" pitchFamily="34" charset="0"/>
              <a:buChar char="•"/>
            </a:pPr>
            <a:endParaRPr lang="en-US" sz="1700" b="1" dirty="0">
              <a:solidFill>
                <a:schemeClr val="tx1"/>
              </a:solidFill>
            </a:endParaRPr>
          </a:p>
          <a:p>
            <a:pPr algn="l">
              <a:lnSpc>
                <a:spcPct val="90000"/>
              </a:lnSpc>
            </a:pPr>
            <a:r>
              <a:rPr lang="en-US" sz="2400" b="1" dirty="0">
                <a:solidFill>
                  <a:schemeClr val="bg1"/>
                </a:solidFill>
              </a:rPr>
              <a:t>Laura Branca </a:t>
            </a:r>
          </a:p>
          <a:p>
            <a:pPr algn="l">
              <a:lnSpc>
                <a:spcPct val="90000"/>
              </a:lnSpc>
            </a:pPr>
            <a:endParaRPr lang="en-US" sz="2000" b="1" dirty="0">
              <a:solidFill>
                <a:schemeClr val="bg1"/>
              </a:solidFill>
            </a:endParaRPr>
          </a:p>
          <a:p>
            <a:pPr algn="l">
              <a:lnSpc>
                <a:spcPct val="90000"/>
              </a:lnSpc>
            </a:pPr>
            <a:r>
              <a:rPr lang="en-US" sz="2000" b="1" dirty="0">
                <a:solidFill>
                  <a:schemeClr val="bg1"/>
                </a:solidFill>
              </a:rPr>
              <a:t>	</a:t>
            </a:r>
            <a:r>
              <a:rPr lang="en-US" sz="2400" b="1" dirty="0">
                <a:solidFill>
                  <a:schemeClr val="bg1"/>
                </a:solidFill>
              </a:rPr>
              <a:t>Kirby Edmonds </a:t>
            </a:r>
            <a:endParaRPr lang="en-US" sz="2000" b="1" dirty="0">
              <a:solidFill>
                <a:schemeClr val="bg1"/>
              </a:solidFill>
            </a:endParaRPr>
          </a:p>
          <a:p>
            <a:pPr indent="-228600" algn="l">
              <a:lnSpc>
                <a:spcPct val="90000"/>
              </a:lnSpc>
              <a:buFont typeface="Arial" panose="020B0604020202020204" pitchFamily="34" charset="0"/>
              <a:buChar char="•"/>
            </a:pPr>
            <a:endParaRPr lang="en-US" sz="2000" b="1" dirty="0">
              <a:solidFill>
                <a:schemeClr val="bg1"/>
              </a:solidFill>
            </a:endParaRPr>
          </a:p>
          <a:p>
            <a:pPr algn="l">
              <a:lnSpc>
                <a:spcPct val="90000"/>
              </a:lnSpc>
            </a:pPr>
            <a:r>
              <a:rPr lang="en-US" sz="2400" b="1" dirty="0">
                <a:solidFill>
                  <a:schemeClr val="bg1"/>
                </a:solidFill>
              </a:rPr>
              <a:t>Anne Rhodes</a:t>
            </a:r>
          </a:p>
          <a:p>
            <a:pPr indent="-228600" algn="l">
              <a:lnSpc>
                <a:spcPct val="90000"/>
              </a:lnSpc>
              <a:buFont typeface="Arial" panose="020B0604020202020204" pitchFamily="34" charset="0"/>
              <a:buChar char="•"/>
            </a:pPr>
            <a:endParaRPr lang="en-US" sz="2000" b="1" dirty="0">
              <a:solidFill>
                <a:schemeClr val="bg1"/>
              </a:solidFill>
            </a:endParaRPr>
          </a:p>
          <a:p>
            <a:pPr algn="l">
              <a:lnSpc>
                <a:spcPct val="90000"/>
              </a:lnSpc>
            </a:pPr>
            <a:r>
              <a:rPr lang="en-US" sz="2000" b="1" dirty="0">
                <a:solidFill>
                  <a:schemeClr val="bg1"/>
                </a:solidFill>
              </a:rPr>
              <a:t>	</a:t>
            </a:r>
            <a:r>
              <a:rPr lang="en-US" sz="2400" b="1" dirty="0">
                <a:solidFill>
                  <a:schemeClr val="bg1"/>
                </a:solidFill>
              </a:rPr>
              <a:t>Elan Shapiro</a:t>
            </a:r>
            <a:endParaRPr lang="en-US" sz="2000" b="1" dirty="0">
              <a:solidFill>
                <a:schemeClr val="bg1"/>
              </a:solidFill>
            </a:endParaRPr>
          </a:p>
          <a:p>
            <a:pPr indent="-228600" algn="l">
              <a:lnSpc>
                <a:spcPct val="90000"/>
              </a:lnSpc>
              <a:buFont typeface="Arial" panose="020B0604020202020204" pitchFamily="34" charset="0"/>
              <a:buChar char="•"/>
            </a:pPr>
            <a:endParaRPr lang="en-US" sz="2000" b="1" dirty="0">
              <a:solidFill>
                <a:schemeClr val="bg1"/>
              </a:solidFill>
            </a:endParaRPr>
          </a:p>
          <a:p>
            <a:pPr algn="l">
              <a:lnSpc>
                <a:spcPct val="90000"/>
              </a:lnSpc>
            </a:pPr>
            <a:r>
              <a:rPr lang="en-US" sz="2400" b="1" dirty="0">
                <a:solidFill>
                  <a:schemeClr val="bg1"/>
                </a:solidFill>
              </a:rPr>
              <a:t>BUILDING BRIDGES</a:t>
            </a:r>
          </a:p>
          <a:p>
            <a:pPr indent="-228600" algn="l">
              <a:lnSpc>
                <a:spcPct val="90000"/>
              </a:lnSpc>
              <a:buFont typeface="Arial" panose="020B0604020202020204" pitchFamily="34" charset="0"/>
              <a:buChar char="•"/>
            </a:pPr>
            <a:endParaRPr lang="en-US" sz="1700" b="1" dirty="0">
              <a:solidFill>
                <a:schemeClr val="tx1"/>
              </a:solidFill>
            </a:endParaRPr>
          </a:p>
        </p:txBody>
      </p:sp>
      <p:cxnSp>
        <p:nvCxnSpPr>
          <p:cNvPr id="86" name="Straight Connector 59">
            <a:extLst>
              <a:ext uri="{FF2B5EF4-FFF2-40B4-BE49-F238E27FC236}">
                <a16:creationId xmlns:a16="http://schemas.microsoft.com/office/drawing/2014/main" id="{822A5670-0F7B-4199-AEAB-33FBA9CEA4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220" y="-1"/>
            <a:ext cx="0" cy="6858001"/>
          </a:xfrm>
          <a:prstGeom prst="line">
            <a:avLst/>
          </a:prstGeom>
          <a:ln w="3810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61">
            <a:extLst>
              <a:ext uri="{FF2B5EF4-FFF2-40B4-BE49-F238E27FC236}">
                <a16:creationId xmlns:a16="http://schemas.microsoft.com/office/drawing/2014/main" id="{8BB1744D-A7DF-4B65-B6E3-DCF12BB2D8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220" y="2228770"/>
            <a:ext cx="2157776"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63">
            <a:extLst>
              <a:ext uri="{FF2B5EF4-FFF2-40B4-BE49-F238E27FC236}">
                <a16:creationId xmlns:a16="http://schemas.microsoft.com/office/drawing/2014/main" id="{882DD753-EA38-4E86-91FB-05041A44A2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4567905"/>
            <a:ext cx="5647996"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65">
            <a:extLst>
              <a:ext uri="{FF2B5EF4-FFF2-40B4-BE49-F238E27FC236}">
                <a16:creationId xmlns:a16="http://schemas.microsoft.com/office/drawing/2014/main" id="{6DA63E78-7704-45EF-B5D3-EADDF5D826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628193" y="5706812"/>
            <a:ext cx="2286000"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Footer Placeholder 3"/>
          <p:cNvSpPr>
            <a:spLocks noGrp="1"/>
          </p:cNvSpPr>
          <p:nvPr>
            <p:ph type="ftr" sz="quarter" idx="11"/>
          </p:nvPr>
        </p:nvSpPr>
        <p:spPr>
          <a:xfrm>
            <a:off x="3631657" y="6417766"/>
            <a:ext cx="2388143" cy="365125"/>
          </a:xfrm>
          <a:solidFill>
            <a:srgbClr val="FBD78F"/>
          </a:solidFill>
        </p:spPr>
        <p:txBody>
          <a:bodyPr vert="horz" lIns="91440" tIns="45720" rIns="91440" bIns="45720" rtlCol="0" anchor="ctr">
            <a:normAutofit/>
          </a:bodyPr>
          <a:lstStyle/>
          <a:p>
            <a:pPr>
              <a:spcAft>
                <a:spcPts val="600"/>
              </a:spcAft>
            </a:pPr>
            <a:r>
              <a:rPr lang="en-US" kern="1200" dirty="0">
                <a:solidFill>
                  <a:schemeClr val="tx1"/>
                </a:solidFill>
                <a:latin typeface="+mn-lt"/>
                <a:ea typeface="+mn-ea"/>
                <a:cs typeface="+mn-cs"/>
              </a:rPr>
              <a:t>Building Bridges 2019</a:t>
            </a:r>
          </a:p>
        </p:txBody>
      </p:sp>
      <p:pic>
        <p:nvPicPr>
          <p:cNvPr id="43" name="Picture 42" descr="A close up of a logo&#10;&#10;Description automatically generated">
            <a:extLst>
              <a:ext uri="{FF2B5EF4-FFF2-40B4-BE49-F238E27FC236}">
                <a16:creationId xmlns:a16="http://schemas.microsoft.com/office/drawing/2014/main" id="{C10C8CCB-A8A2-43F3-92AD-FEBC76CF70FB}"/>
              </a:ext>
            </a:extLst>
          </p:cNvPr>
          <p:cNvPicPr>
            <a:picLocks noChangeAspect="1"/>
          </p:cNvPicPr>
          <p:nvPr/>
        </p:nvPicPr>
        <p:blipFill rotWithShape="1">
          <a:blip r:embed="rId15" cstate="print">
            <a:extLst>
              <a:ext uri="{28A0092B-C50C-407E-A947-70E740481C1C}">
                <a14:useLocalDpi xmlns:a14="http://schemas.microsoft.com/office/drawing/2010/main" val="0"/>
              </a:ext>
              <a:ext uri="{837473B0-CC2E-450A-ABE3-18F120FF3D39}">
                <a1611:picAttrSrcUrl xmlns:a1611="http://schemas.microsoft.com/office/drawing/2016/11/main" r:id="rId16"/>
              </a:ext>
            </a:extLst>
          </a:blip>
          <a:srcRect b="18011"/>
          <a:stretch/>
        </p:blipFill>
        <p:spPr>
          <a:xfrm>
            <a:off x="3982284" y="4822730"/>
            <a:ext cx="1337170" cy="1251106"/>
          </a:xfrm>
          <a:prstGeom prst="snipRoundRect">
            <a:avLst>
              <a:gd name="adj1" fmla="val 25119"/>
              <a:gd name="adj2" fmla="val 16667"/>
            </a:avLst>
          </a:prstGeom>
          <a:solidFill>
            <a:srgbClr val="FBD78F"/>
          </a:solidFill>
          <a:effectLst>
            <a:outerShdw blurRad="50800" dist="50800" dir="5400000" algn="ctr" rotWithShape="0">
              <a:schemeClr val="bg2">
                <a:lumMod val="25000"/>
              </a:schemeClr>
            </a:outerShdw>
          </a:effectLst>
        </p:spPr>
      </p:pic>
    </p:spTree>
    <p:extLst>
      <p:ext uri="{BB962C8B-B14F-4D97-AF65-F5344CB8AC3E}">
        <p14:creationId xmlns:p14="http://schemas.microsoft.com/office/powerpoint/2010/main" val="459069852"/>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a:solidFill>
            <a:srgbClr val="FBD78F"/>
          </a:solidFill>
          <a:ln>
            <a:solidFill>
              <a:srgbClr val="C00000"/>
            </a:solidFill>
          </a:ln>
        </p:spPr>
        <p:txBody>
          <a:bodyPr>
            <a:noAutofit/>
          </a:bodyPr>
          <a:lstStyle/>
          <a:p>
            <a:r>
              <a:rPr lang="en-US" sz="3600" b="1" dirty="0">
                <a:effectLst>
                  <a:outerShdw blurRad="38100" dist="38100" dir="2700000" algn="tl">
                    <a:srgbClr val="000000">
                      <a:alpha val="43137"/>
                    </a:srgbClr>
                  </a:outerShdw>
                </a:effectLst>
              </a:rPr>
              <a:t>Equity and Environmental Sustainability</a:t>
            </a:r>
            <a:br>
              <a:rPr lang="en-US" sz="3600" b="1" dirty="0">
                <a:effectLst>
                  <a:outerShdw blurRad="38100" dist="38100" dir="2700000" algn="tl">
                    <a:srgbClr val="000000">
                      <a:alpha val="43137"/>
                    </a:srgbClr>
                  </a:outerShdw>
                </a:effectLst>
              </a:rPr>
            </a:br>
            <a:r>
              <a:rPr lang="en-US" sz="3600" b="1" dirty="0">
                <a:effectLst>
                  <a:outerShdw blurRad="38100" dist="38100" dir="2700000" algn="tl">
                    <a:srgbClr val="000000">
                      <a:alpha val="43137"/>
                    </a:srgbClr>
                  </a:outerShdw>
                </a:effectLst>
              </a:rPr>
              <a:t>QUESTIONS</a:t>
            </a:r>
          </a:p>
        </p:txBody>
      </p:sp>
      <p:sp>
        <p:nvSpPr>
          <p:cNvPr id="3" name="Content Placeholder 2"/>
          <p:cNvSpPr>
            <a:spLocks noGrp="1"/>
          </p:cNvSpPr>
          <p:nvPr>
            <p:ph idx="1"/>
          </p:nvPr>
        </p:nvSpPr>
        <p:spPr>
          <a:xfrm>
            <a:off x="465438" y="1715293"/>
            <a:ext cx="8229600" cy="4525963"/>
          </a:xfrm>
          <a:blipFill>
            <a:blip r:embed="rId2"/>
            <a:tile tx="0" ty="0" sx="100000" sy="100000" flip="none" algn="tl"/>
          </a:blipFill>
          <a:ln>
            <a:solidFill>
              <a:srgbClr val="C00000"/>
            </a:solidFill>
          </a:ln>
        </p:spPr>
        <p:txBody>
          <a:bodyPr>
            <a:normAutofit fontScale="92500" lnSpcReduction="10000"/>
          </a:bodyPr>
          <a:lstStyle/>
          <a:p>
            <a:r>
              <a:rPr lang="en-US" b="1" dirty="0"/>
              <a:t>How can reducing waste of energy and materials go together with connection across  race, class and place ?</a:t>
            </a:r>
          </a:p>
          <a:p>
            <a:r>
              <a:rPr lang="en-US" b="1" dirty="0"/>
              <a:t> How would green initiatives shift if more marginalized people were in key leadership roles?  How might that shift come about?</a:t>
            </a:r>
          </a:p>
          <a:p>
            <a:r>
              <a:rPr lang="en-US" b="1" dirty="0"/>
              <a:t> What roles can relationships play in healing the equity and environment divide?</a:t>
            </a:r>
          </a:p>
          <a:p>
            <a:r>
              <a:rPr lang="en-US" b="1" dirty="0"/>
              <a:t> What would an economic system look like that doesn’t pit different groups against each other?</a:t>
            </a:r>
          </a:p>
          <a:p>
            <a:endParaRPr lang="en-US" dirty="0"/>
          </a:p>
        </p:txBody>
      </p:sp>
      <p:sp>
        <p:nvSpPr>
          <p:cNvPr id="5" name="Footer Placeholder 3"/>
          <p:cNvSpPr>
            <a:spLocks noGrp="1"/>
          </p:cNvSpPr>
          <p:nvPr>
            <p:ph type="ftr" sz="quarter" idx="11"/>
          </p:nvPr>
        </p:nvSpPr>
        <p:spPr>
          <a:solidFill>
            <a:srgbClr val="FBD78F"/>
          </a:solidFill>
        </p:spPr>
        <p:txBody>
          <a:bodyPr/>
          <a:lstStyle/>
          <a:p>
            <a:r>
              <a:rPr lang="en-US" dirty="0">
                <a:solidFill>
                  <a:schemeClr val="tx1"/>
                </a:solidFill>
              </a:rPr>
              <a:t>Building</a:t>
            </a:r>
            <a:r>
              <a:rPr lang="en-US" dirty="0"/>
              <a:t> </a:t>
            </a:r>
            <a:r>
              <a:rPr lang="en-US" dirty="0">
                <a:solidFill>
                  <a:schemeClr val="tx1"/>
                </a:solidFill>
              </a:rPr>
              <a:t>Bridges 2019</a:t>
            </a:r>
          </a:p>
        </p:txBody>
      </p:sp>
    </p:spTree>
    <p:extLst>
      <p:ext uri="{BB962C8B-B14F-4D97-AF65-F5344CB8AC3E}">
        <p14:creationId xmlns:p14="http://schemas.microsoft.com/office/powerpoint/2010/main" val="569978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85800" y="152400"/>
            <a:ext cx="7772400" cy="990600"/>
          </a:xfrm>
          <a:solidFill>
            <a:srgbClr val="FBD78F"/>
          </a:solidFill>
          <a:ln>
            <a:solidFill>
              <a:srgbClr val="C00000"/>
            </a:solidFill>
          </a:ln>
        </p:spPr>
        <p:txBody>
          <a:bodyPr>
            <a:normAutofit fontScale="90000"/>
          </a:bodyPr>
          <a:lstStyle/>
          <a:p>
            <a:br>
              <a:rPr lang="en-US" dirty="0">
                <a:ea typeface="ＭＳ Ｐゴシック" pitchFamily="34" charset="-128"/>
              </a:rPr>
            </a:br>
            <a:r>
              <a:rPr lang="en-US" b="1" dirty="0">
                <a:effectLst>
                  <a:outerShdw blurRad="38100" dist="38100" dir="2700000" algn="tl">
                    <a:srgbClr val="000000">
                      <a:alpha val="43137"/>
                    </a:srgbClr>
                  </a:outerShdw>
                </a:effectLst>
                <a:ea typeface="ＭＳ Ｐゴシック" pitchFamily="34" charset="-128"/>
              </a:rPr>
              <a:t>Human Rights are:</a:t>
            </a:r>
            <a:br>
              <a:rPr lang="en-US" b="1" dirty="0">
                <a:effectLst>
                  <a:outerShdw blurRad="38100" dist="38100" dir="2700000" algn="tl">
                    <a:srgbClr val="000000">
                      <a:alpha val="43137"/>
                    </a:srgbClr>
                  </a:outerShdw>
                </a:effectLst>
                <a:ea typeface="ＭＳ Ｐゴシック" pitchFamily="34" charset="-128"/>
              </a:rPr>
            </a:br>
            <a:endParaRPr lang="en-US" b="1" dirty="0">
              <a:effectLst>
                <a:outerShdw blurRad="38100" dist="38100" dir="2700000" algn="tl">
                  <a:srgbClr val="000000">
                    <a:alpha val="43137"/>
                  </a:srgbClr>
                </a:outerShdw>
              </a:effectLst>
              <a:ea typeface="ＭＳ Ｐゴシック" pitchFamily="34" charset="-128"/>
            </a:endParaRPr>
          </a:p>
        </p:txBody>
      </p:sp>
      <p:sp>
        <p:nvSpPr>
          <p:cNvPr id="18434" name="Rectangle 3"/>
          <p:cNvSpPr>
            <a:spLocks noGrp="1" noChangeArrowheads="1"/>
          </p:cNvSpPr>
          <p:nvPr>
            <p:ph idx="1"/>
          </p:nvPr>
        </p:nvSpPr>
        <p:spPr>
          <a:xfrm>
            <a:off x="685800" y="1524000"/>
            <a:ext cx="7772400" cy="4800600"/>
          </a:xfrm>
          <a:blipFill>
            <a:blip r:embed="rId3"/>
            <a:tile tx="0" ty="0" sx="100000" sy="100000" flip="none" algn="tl"/>
          </a:blipFill>
          <a:ln w="28575">
            <a:solidFill>
              <a:srgbClr val="C00000"/>
            </a:solidFill>
          </a:ln>
        </p:spPr>
        <p:txBody>
          <a:bodyPr>
            <a:normAutofit/>
          </a:bodyPr>
          <a:lstStyle/>
          <a:p>
            <a:pPr eaLnBrk="1" hangingPunct="1">
              <a:lnSpc>
                <a:spcPct val="90000"/>
              </a:lnSpc>
            </a:pPr>
            <a:r>
              <a:rPr lang="en-US" sz="3600" b="1" dirty="0">
                <a:ea typeface="ＭＳ Ｐゴシック" pitchFamily="34" charset="-128"/>
              </a:rPr>
              <a:t>The basic standards without which people cannot live in dignity.</a:t>
            </a:r>
          </a:p>
          <a:p>
            <a:pPr eaLnBrk="1" hangingPunct="1">
              <a:lnSpc>
                <a:spcPct val="90000"/>
              </a:lnSpc>
            </a:pPr>
            <a:r>
              <a:rPr lang="en-US" sz="3600" b="1" dirty="0">
                <a:ea typeface="ＭＳ Ｐゴシック" pitchFamily="34" charset="-128"/>
              </a:rPr>
              <a:t>Generally accepted principles of fairness and justice.</a:t>
            </a:r>
          </a:p>
          <a:p>
            <a:pPr eaLnBrk="1" hangingPunct="1">
              <a:lnSpc>
                <a:spcPct val="90000"/>
              </a:lnSpc>
            </a:pPr>
            <a:r>
              <a:rPr lang="en-US" sz="3600" b="1" dirty="0">
                <a:ea typeface="ＭＳ Ｐゴシック" pitchFamily="34" charset="-128"/>
              </a:rPr>
              <a:t>Those freedoms and entitlements a person is due simply because he or she is a human being. </a:t>
            </a:r>
          </a:p>
          <a:p>
            <a:pPr eaLnBrk="1" hangingPunct="1">
              <a:lnSpc>
                <a:spcPct val="90000"/>
              </a:lnSpc>
              <a:buFontTx/>
              <a:buNone/>
            </a:pPr>
            <a:r>
              <a:rPr lang="en-US" sz="1600" dirty="0">
                <a:ea typeface="ＭＳ Ｐゴシック" pitchFamily="34" charset="-128"/>
              </a:rPr>
              <a:t> </a:t>
            </a:r>
          </a:p>
          <a:p>
            <a:pPr eaLnBrk="1" hangingPunct="1">
              <a:lnSpc>
                <a:spcPct val="90000"/>
              </a:lnSpc>
              <a:buFontTx/>
              <a:buNone/>
            </a:pPr>
            <a:endParaRPr lang="en-US" sz="1600" dirty="0">
              <a:ea typeface="ＭＳ Ｐゴシック" pitchFamily="34" charset="-128"/>
            </a:endParaRPr>
          </a:p>
          <a:p>
            <a:pPr eaLnBrk="1" hangingPunct="1">
              <a:lnSpc>
                <a:spcPct val="90000"/>
              </a:lnSpc>
              <a:buFontTx/>
              <a:buNone/>
            </a:pPr>
            <a:r>
              <a:rPr lang="en-US" sz="1600" dirty="0">
                <a:ea typeface="ＭＳ Ｐゴシック" pitchFamily="34" charset="-128"/>
              </a:rPr>
              <a:t>  </a:t>
            </a:r>
          </a:p>
        </p:txBody>
      </p:sp>
      <p:sp>
        <p:nvSpPr>
          <p:cNvPr id="5" name="Footer Placeholder 3"/>
          <p:cNvSpPr>
            <a:spLocks noGrp="1"/>
          </p:cNvSpPr>
          <p:nvPr>
            <p:ph type="ftr" sz="quarter" idx="11"/>
          </p:nvPr>
        </p:nvSpPr>
        <p:spPr>
          <a:solidFill>
            <a:srgbClr val="FBD78F"/>
          </a:solidFill>
        </p:spPr>
        <p:txBody>
          <a:bodyPr/>
          <a:lstStyle/>
          <a:p>
            <a:r>
              <a:rPr lang="en-US" dirty="0">
                <a:solidFill>
                  <a:schemeClr val="tx1"/>
                </a:solidFill>
              </a:rPr>
              <a:t>Building Bridges 2019</a:t>
            </a:r>
          </a:p>
        </p:txBody>
      </p:sp>
      <p:sp>
        <p:nvSpPr>
          <p:cNvPr id="19460" name="Rectangle 4"/>
          <p:cNvSpPr>
            <a:spLocks noChangeArrowheads="1"/>
          </p:cNvSpPr>
          <p:nvPr/>
        </p:nvSpPr>
        <p:spPr bwMode="auto">
          <a:xfrm>
            <a:off x="5181600" y="1600200"/>
            <a:ext cx="2743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pPr>
            <a:endParaRPr lang="en-US" sz="2800"/>
          </a:p>
        </p:txBody>
      </p:sp>
    </p:spTree>
    <p:extLst>
      <p:ext uri="{BB962C8B-B14F-4D97-AF65-F5344CB8AC3E}">
        <p14:creationId xmlns:p14="http://schemas.microsoft.com/office/powerpoint/2010/main" val="4113163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43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843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843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28600" y="228600"/>
            <a:ext cx="8686800" cy="838200"/>
          </a:xfrm>
          <a:solidFill>
            <a:srgbClr val="FBD78F"/>
          </a:solidFill>
          <a:ln>
            <a:solidFill>
              <a:srgbClr val="C00000"/>
            </a:solidFill>
          </a:ln>
        </p:spPr>
        <p:txBody>
          <a:bodyPr>
            <a:normAutofit/>
          </a:bodyPr>
          <a:lstStyle/>
          <a:p>
            <a:pPr algn="ctr" eaLnBrk="1" hangingPunct="1"/>
            <a:r>
              <a:rPr lang="en-US" sz="4000" b="1" dirty="0">
                <a:effectLst>
                  <a:outerShdw blurRad="38100" dist="38100" dir="2700000" algn="tl">
                    <a:srgbClr val="000000">
                      <a:alpha val="43137"/>
                    </a:srgbClr>
                  </a:outerShdw>
                </a:effectLst>
                <a:ea typeface="ＭＳ Ｐゴシック" pitchFamily="34" charset="-128"/>
              </a:rPr>
              <a:t>Categories of Human Rights</a:t>
            </a:r>
          </a:p>
        </p:txBody>
      </p:sp>
      <p:sp>
        <p:nvSpPr>
          <p:cNvPr id="19459" name="Rectangle 3"/>
          <p:cNvSpPr>
            <a:spLocks noGrp="1" noChangeArrowheads="1"/>
          </p:cNvSpPr>
          <p:nvPr>
            <p:ph idx="1"/>
          </p:nvPr>
        </p:nvSpPr>
        <p:spPr>
          <a:xfrm>
            <a:off x="228600" y="1447800"/>
            <a:ext cx="8686800" cy="4800600"/>
          </a:xfrm>
          <a:blipFill>
            <a:blip r:embed="rId3"/>
            <a:tile tx="0" ty="0" sx="100000" sy="100000" flip="none" algn="tl"/>
          </a:blipFill>
          <a:ln w="28575">
            <a:solidFill>
              <a:srgbClr val="C00000"/>
            </a:solidFill>
          </a:ln>
        </p:spPr>
        <p:txBody>
          <a:bodyPr/>
          <a:lstStyle/>
          <a:p>
            <a:pPr eaLnBrk="1" hangingPunct="1">
              <a:buFontTx/>
              <a:buNone/>
            </a:pPr>
            <a:r>
              <a:rPr lang="en-US" b="1" dirty="0">
                <a:ea typeface="ＭＳ Ｐゴシック" pitchFamily="34" charset="-128"/>
              </a:rPr>
              <a:t>Governments </a:t>
            </a:r>
            <a:r>
              <a:rPr lang="en-US" b="1" i="1" u="sng" dirty="0">
                <a:ea typeface="ＭＳ Ｐゴシック" pitchFamily="34" charset="-128"/>
              </a:rPr>
              <a:t>must not interfere with</a:t>
            </a:r>
            <a:r>
              <a:rPr lang="en-US" b="1" i="1" dirty="0">
                <a:ea typeface="ＭＳ Ｐゴシック" pitchFamily="34" charset="-128"/>
              </a:rPr>
              <a:t> </a:t>
            </a:r>
            <a:r>
              <a:rPr lang="en-US" b="1" dirty="0">
                <a:ea typeface="ＭＳ Ｐゴシック" pitchFamily="34" charset="-128"/>
              </a:rPr>
              <a:t>people’s</a:t>
            </a:r>
          </a:p>
          <a:p>
            <a:r>
              <a:rPr lang="en-US" sz="3600" b="1" dirty="0">
                <a:ea typeface="ＭＳ Ｐゴシック" pitchFamily="34" charset="-128"/>
              </a:rPr>
              <a:t>Civil Rights</a:t>
            </a:r>
          </a:p>
          <a:p>
            <a:r>
              <a:rPr lang="en-US" sz="3600" b="1" dirty="0">
                <a:ea typeface="ＭＳ Ｐゴシック" pitchFamily="34" charset="-128"/>
              </a:rPr>
              <a:t>Political Rights</a:t>
            </a:r>
          </a:p>
          <a:p>
            <a:pPr algn="ctr">
              <a:buFontTx/>
              <a:buNone/>
            </a:pPr>
            <a:endParaRPr lang="en-US" sz="800" dirty="0">
              <a:ea typeface="ＭＳ Ｐゴシック" pitchFamily="34" charset="-128"/>
            </a:endParaRPr>
          </a:p>
          <a:p>
            <a:pPr algn="ctr"/>
            <a:endParaRPr lang="en-US" sz="900" dirty="0">
              <a:ea typeface="ＭＳ Ｐゴシック" pitchFamily="34" charset="-128"/>
            </a:endParaRPr>
          </a:p>
          <a:p>
            <a:pPr eaLnBrk="1" hangingPunct="1">
              <a:buFontTx/>
              <a:buNone/>
            </a:pPr>
            <a:r>
              <a:rPr lang="en-US" b="1" dirty="0">
                <a:ea typeface="ＭＳ Ｐゴシック" pitchFamily="34" charset="-128"/>
              </a:rPr>
              <a:t>Governments </a:t>
            </a:r>
            <a:r>
              <a:rPr lang="en-US" b="1" i="1" u="sng" dirty="0">
                <a:ea typeface="ＭＳ Ｐゴシック" pitchFamily="34" charset="-128"/>
              </a:rPr>
              <a:t>must provide for &amp; protec</a:t>
            </a:r>
            <a:r>
              <a:rPr lang="en-US" b="1" i="1" dirty="0">
                <a:ea typeface="ＭＳ Ｐゴシック" pitchFamily="34" charset="-128"/>
              </a:rPr>
              <a:t>t </a:t>
            </a:r>
            <a:r>
              <a:rPr lang="en-US" b="1" dirty="0">
                <a:ea typeface="ＭＳ Ｐゴシック" pitchFamily="34" charset="-128"/>
              </a:rPr>
              <a:t>people’s</a:t>
            </a:r>
          </a:p>
          <a:p>
            <a:pPr eaLnBrk="1" hangingPunct="1"/>
            <a:r>
              <a:rPr lang="en-US" sz="3600" b="1" dirty="0">
                <a:ea typeface="ＭＳ Ｐゴシック" pitchFamily="34" charset="-128"/>
              </a:rPr>
              <a:t>Economic Rights</a:t>
            </a:r>
          </a:p>
          <a:p>
            <a:pPr eaLnBrk="1" hangingPunct="1"/>
            <a:r>
              <a:rPr lang="en-US" sz="3600" b="1" dirty="0">
                <a:ea typeface="ＭＳ Ｐゴシック" pitchFamily="34" charset="-128"/>
              </a:rPr>
              <a:t>Social Rights</a:t>
            </a:r>
          </a:p>
          <a:p>
            <a:pPr eaLnBrk="1" hangingPunct="1"/>
            <a:r>
              <a:rPr lang="en-US" sz="3600" b="1" dirty="0">
                <a:ea typeface="ＭＳ Ｐゴシック" pitchFamily="34" charset="-128"/>
              </a:rPr>
              <a:t>Cultural Rights</a:t>
            </a:r>
          </a:p>
          <a:p>
            <a:pPr eaLnBrk="1" hangingPunct="1">
              <a:buFontTx/>
              <a:buNone/>
            </a:pPr>
            <a:endParaRPr lang="en-US" sz="4000" dirty="0">
              <a:ea typeface="ＭＳ Ｐゴシック" pitchFamily="34" charset="-128"/>
            </a:endParaRPr>
          </a:p>
        </p:txBody>
      </p:sp>
      <p:sp>
        <p:nvSpPr>
          <p:cNvPr id="4" name="Footer Placeholder 3"/>
          <p:cNvSpPr>
            <a:spLocks noGrp="1"/>
          </p:cNvSpPr>
          <p:nvPr>
            <p:ph type="ftr" sz="quarter" idx="11"/>
          </p:nvPr>
        </p:nvSpPr>
        <p:spPr>
          <a:solidFill>
            <a:srgbClr val="FBD78F"/>
          </a:solidFill>
        </p:spPr>
        <p:txBody>
          <a:bodyPr/>
          <a:lstStyle/>
          <a:p>
            <a:r>
              <a:rPr lang="en-US" dirty="0">
                <a:solidFill>
                  <a:schemeClr val="tx1"/>
                </a:solidFill>
              </a:rPr>
              <a:t>Building Bridges 2019</a:t>
            </a:r>
          </a:p>
        </p:txBody>
      </p:sp>
    </p:spTree>
    <p:extLst>
      <p:ext uri="{BB962C8B-B14F-4D97-AF65-F5344CB8AC3E}">
        <p14:creationId xmlns:p14="http://schemas.microsoft.com/office/powerpoint/2010/main" val="1054728505"/>
      </p:ext>
    </p:extLst>
  </p:cSld>
  <p:clrMapOvr>
    <a:masterClrMapping/>
  </p:clrMapOvr>
  <mc:AlternateContent xmlns:mc="http://schemas.openxmlformats.org/markup-compatibility/2006" xmlns:p14="http://schemas.microsoft.com/office/powerpoint/2010/main">
    <mc:Choice Requires="p14">
      <p:transition spd="slow" p14:dur="2000" advTm="33728"/>
    </mc:Choice>
    <mc:Fallback xmlns="">
      <p:transition spd="slow" advTm="33728"/>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9459">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9459">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9459">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945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228600"/>
            <a:ext cx="7772400" cy="838200"/>
          </a:xfrm>
          <a:solidFill>
            <a:srgbClr val="FBD78F"/>
          </a:solidFill>
          <a:ln>
            <a:solidFill>
              <a:srgbClr val="C00000"/>
            </a:solidFill>
          </a:ln>
        </p:spPr>
        <p:txBody>
          <a:bodyPr>
            <a:normAutofit/>
          </a:bodyPr>
          <a:lstStyle/>
          <a:p>
            <a:pPr eaLnBrk="1" hangingPunct="1"/>
            <a:r>
              <a:rPr lang="en-US" sz="4000" b="1" dirty="0">
                <a:effectLst>
                  <a:outerShdw blurRad="38100" dist="38100" dir="2700000" algn="tl">
                    <a:srgbClr val="000000">
                      <a:alpha val="43137"/>
                    </a:srgbClr>
                  </a:outerShdw>
                </a:effectLst>
                <a:ea typeface="ＭＳ Ｐゴシック" pitchFamily="34" charset="-128"/>
              </a:rPr>
              <a:t>Human Rights Principles</a:t>
            </a:r>
          </a:p>
        </p:txBody>
      </p:sp>
      <p:sp>
        <p:nvSpPr>
          <p:cNvPr id="20483" name="Rectangle 3"/>
          <p:cNvSpPr>
            <a:spLocks noGrp="1" noChangeArrowheads="1"/>
          </p:cNvSpPr>
          <p:nvPr>
            <p:ph idx="1"/>
          </p:nvPr>
        </p:nvSpPr>
        <p:spPr>
          <a:xfrm>
            <a:off x="685800" y="1295400"/>
            <a:ext cx="7772400" cy="5029200"/>
          </a:xfrm>
          <a:blipFill>
            <a:blip r:embed="rId3"/>
            <a:tile tx="0" ty="0" sx="100000" sy="100000" flip="none" algn="tl"/>
          </a:blipFill>
          <a:ln w="28575">
            <a:solidFill>
              <a:srgbClr val="C00000"/>
            </a:solidFill>
          </a:ln>
        </p:spPr>
        <p:txBody>
          <a:bodyPr/>
          <a:lstStyle/>
          <a:p>
            <a:pPr eaLnBrk="1" hangingPunct="1">
              <a:lnSpc>
                <a:spcPct val="90000"/>
              </a:lnSpc>
              <a:buFont typeface="Wingdings" pitchFamily="2" charset="2"/>
              <a:buChar char="Ø"/>
            </a:pPr>
            <a:r>
              <a:rPr lang="en-US" sz="3600" b="1" dirty="0">
                <a:ea typeface="ＭＳ Ｐゴシック" pitchFamily="34" charset="-128"/>
              </a:rPr>
              <a:t> Equality</a:t>
            </a:r>
          </a:p>
          <a:p>
            <a:pPr eaLnBrk="1" hangingPunct="1">
              <a:lnSpc>
                <a:spcPct val="90000"/>
              </a:lnSpc>
              <a:buFont typeface="Wingdings" pitchFamily="2" charset="2"/>
              <a:buChar char="Ø"/>
            </a:pPr>
            <a:r>
              <a:rPr lang="en-US" sz="3600" b="1" dirty="0">
                <a:ea typeface="ＭＳ Ｐゴシック" pitchFamily="34" charset="-128"/>
              </a:rPr>
              <a:t> Human Dignity</a:t>
            </a:r>
          </a:p>
          <a:p>
            <a:pPr eaLnBrk="1" hangingPunct="1">
              <a:lnSpc>
                <a:spcPct val="90000"/>
              </a:lnSpc>
              <a:buFont typeface="Wingdings" pitchFamily="2" charset="2"/>
              <a:buChar char="Ø"/>
            </a:pPr>
            <a:r>
              <a:rPr lang="en-US" sz="3600" b="1" dirty="0">
                <a:ea typeface="ＭＳ Ｐゴシック" pitchFamily="34" charset="-128"/>
              </a:rPr>
              <a:t> Non-Discrimination</a:t>
            </a:r>
          </a:p>
          <a:p>
            <a:pPr eaLnBrk="1" hangingPunct="1">
              <a:lnSpc>
                <a:spcPct val="90000"/>
              </a:lnSpc>
              <a:buFont typeface="Wingdings" pitchFamily="2" charset="2"/>
              <a:buChar char="Ø"/>
            </a:pPr>
            <a:r>
              <a:rPr lang="en-US" sz="3600" b="1" dirty="0">
                <a:ea typeface="ＭＳ Ｐゴシック" pitchFamily="34" charset="-128"/>
              </a:rPr>
              <a:t> Universality</a:t>
            </a:r>
          </a:p>
          <a:p>
            <a:pPr eaLnBrk="1" hangingPunct="1">
              <a:lnSpc>
                <a:spcPct val="90000"/>
              </a:lnSpc>
              <a:buFont typeface="Wingdings" pitchFamily="2" charset="2"/>
              <a:buChar char="Ø"/>
            </a:pPr>
            <a:r>
              <a:rPr lang="en-US" sz="3600" b="1" dirty="0">
                <a:ea typeface="ＭＳ Ｐゴシック" pitchFamily="34" charset="-128"/>
              </a:rPr>
              <a:t> Inalienability</a:t>
            </a:r>
          </a:p>
          <a:p>
            <a:pPr eaLnBrk="1" hangingPunct="1">
              <a:lnSpc>
                <a:spcPct val="90000"/>
              </a:lnSpc>
              <a:buFont typeface="Wingdings" pitchFamily="2" charset="2"/>
              <a:buChar char="Ø"/>
            </a:pPr>
            <a:r>
              <a:rPr lang="en-US" sz="3600" b="1" dirty="0">
                <a:ea typeface="ＭＳ Ｐゴシック" pitchFamily="34" charset="-128"/>
              </a:rPr>
              <a:t> Indivisibility</a:t>
            </a:r>
          </a:p>
          <a:p>
            <a:pPr eaLnBrk="1" hangingPunct="1">
              <a:lnSpc>
                <a:spcPct val="90000"/>
              </a:lnSpc>
              <a:buFont typeface="Wingdings" pitchFamily="2" charset="2"/>
              <a:buChar char="Ø"/>
            </a:pPr>
            <a:r>
              <a:rPr lang="en-US" sz="3600" b="1" dirty="0">
                <a:ea typeface="ＭＳ Ｐゴシック" pitchFamily="34" charset="-128"/>
              </a:rPr>
              <a:t> Interdependency</a:t>
            </a:r>
          </a:p>
          <a:p>
            <a:pPr eaLnBrk="1" hangingPunct="1">
              <a:lnSpc>
                <a:spcPct val="90000"/>
              </a:lnSpc>
              <a:buFont typeface="Wingdings" pitchFamily="2" charset="2"/>
              <a:buChar char="Ø"/>
            </a:pPr>
            <a:r>
              <a:rPr lang="en-US" sz="3600" b="1" dirty="0">
                <a:ea typeface="ＭＳ Ｐゴシック" pitchFamily="34" charset="-128"/>
              </a:rPr>
              <a:t> Accountability/Responsibility</a:t>
            </a:r>
          </a:p>
          <a:p>
            <a:pPr eaLnBrk="1" hangingPunct="1">
              <a:lnSpc>
                <a:spcPct val="90000"/>
              </a:lnSpc>
            </a:pPr>
            <a:endParaRPr lang="en-US" sz="3600" dirty="0">
              <a:ea typeface="ＭＳ Ｐゴシック" pitchFamily="34" charset="-128"/>
            </a:endParaRPr>
          </a:p>
        </p:txBody>
      </p:sp>
      <p:sp>
        <p:nvSpPr>
          <p:cNvPr id="4" name="Footer Placeholder 3"/>
          <p:cNvSpPr>
            <a:spLocks noGrp="1"/>
          </p:cNvSpPr>
          <p:nvPr>
            <p:ph type="ftr" sz="quarter" idx="11"/>
          </p:nvPr>
        </p:nvSpPr>
        <p:spPr>
          <a:solidFill>
            <a:srgbClr val="FBD78F"/>
          </a:solidFill>
        </p:spPr>
        <p:txBody>
          <a:bodyPr/>
          <a:lstStyle/>
          <a:p>
            <a:r>
              <a:rPr lang="en-US" dirty="0">
                <a:solidFill>
                  <a:schemeClr val="tx1"/>
                </a:solidFill>
              </a:rPr>
              <a:t>Building Bridges 2019</a:t>
            </a:r>
          </a:p>
        </p:txBody>
      </p:sp>
    </p:spTree>
    <p:extLst>
      <p:ext uri="{BB962C8B-B14F-4D97-AF65-F5344CB8AC3E}">
        <p14:creationId xmlns:p14="http://schemas.microsoft.com/office/powerpoint/2010/main" val="3157762432"/>
      </p:ext>
    </p:extLst>
  </p:cSld>
  <p:clrMapOvr>
    <a:masterClrMapping/>
  </p:clrMapOvr>
  <mc:AlternateContent xmlns:mc="http://schemas.openxmlformats.org/markup-compatibility/2006" xmlns:p14="http://schemas.microsoft.com/office/powerpoint/2010/main">
    <mc:Choice Requires="p14">
      <p:transition spd="slow" p14:dur="2000" advTm="33728"/>
    </mc:Choice>
    <mc:Fallback xmlns="">
      <p:transition spd="slow" advTm="33728"/>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048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048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048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solidFill>
            <a:srgbClr val="FBD78F"/>
          </a:solidFill>
          <a:ln>
            <a:solidFill>
              <a:srgbClr val="C00000"/>
            </a:solidFill>
          </a:ln>
        </p:spPr>
        <p:txBody>
          <a:bodyPr/>
          <a:lstStyle/>
          <a:p>
            <a:pPr algn="ctr"/>
            <a:r>
              <a:rPr lang="en-US" sz="3200" b="1" dirty="0">
                <a:effectLst>
                  <a:outerShdw blurRad="38100" dist="38100" dir="2700000" algn="tl">
                    <a:srgbClr val="000000">
                      <a:alpha val="43137"/>
                    </a:srgbClr>
                  </a:outerShdw>
                </a:effectLst>
                <a:ea typeface="ＭＳ Ｐゴシック" pitchFamily="34" charset="-128"/>
              </a:rPr>
              <a:t>New York State Human Rights Law </a:t>
            </a:r>
            <a:br>
              <a:rPr lang="en-US" sz="2800" dirty="0">
                <a:ea typeface="ＭＳ Ｐゴシック" pitchFamily="34" charset="-128"/>
              </a:rPr>
            </a:br>
            <a:r>
              <a:rPr lang="en-US" sz="2800" dirty="0">
                <a:ea typeface="ＭＳ Ｐゴシック" pitchFamily="34" charset="-128"/>
              </a:rPr>
              <a:t>(Executive Law, Article 15)</a:t>
            </a:r>
          </a:p>
        </p:txBody>
      </p:sp>
      <p:sp>
        <p:nvSpPr>
          <p:cNvPr id="25603" name="Content Placeholder 2"/>
          <p:cNvSpPr>
            <a:spLocks noGrp="1"/>
          </p:cNvSpPr>
          <p:nvPr>
            <p:ph idx="1"/>
          </p:nvPr>
        </p:nvSpPr>
        <p:spPr>
          <a:xfrm>
            <a:off x="685800" y="1524000"/>
            <a:ext cx="7772400" cy="4724400"/>
          </a:xfrm>
          <a:blipFill>
            <a:blip r:embed="rId2"/>
            <a:tile tx="0" ty="0" sx="100000" sy="100000" flip="none" algn="tl"/>
          </a:blipFill>
          <a:ln w="28575">
            <a:solidFill>
              <a:srgbClr val="C00000"/>
            </a:solidFill>
          </a:ln>
        </p:spPr>
        <p:txBody>
          <a:bodyPr/>
          <a:lstStyle/>
          <a:p>
            <a:pPr>
              <a:buFontTx/>
              <a:buNone/>
            </a:pPr>
            <a:r>
              <a:rPr lang="en-US" dirty="0">
                <a:ea typeface="ＭＳ Ｐゴシック" pitchFamily="34" charset="-128"/>
              </a:rPr>
              <a:t>Prohibits discrimination </a:t>
            </a:r>
          </a:p>
          <a:p>
            <a:pPr>
              <a:spcAft>
                <a:spcPts val="600"/>
              </a:spcAft>
              <a:buFont typeface="Wingdings" pitchFamily="2" charset="2"/>
              <a:buChar char="ü"/>
            </a:pPr>
            <a:r>
              <a:rPr lang="en-US" dirty="0">
                <a:ea typeface="ＭＳ Ｐゴシック" pitchFamily="34" charset="-128"/>
              </a:rPr>
              <a:t>in employment, housing, credit, places of public accommodations, and non-sectarian educational institutions, </a:t>
            </a:r>
          </a:p>
          <a:p>
            <a:pPr>
              <a:buFont typeface="Wingdings" pitchFamily="2" charset="2"/>
              <a:buChar char="ü"/>
            </a:pPr>
            <a:r>
              <a:rPr lang="en-US" dirty="0">
                <a:ea typeface="ＭＳ Ｐゴシック" pitchFamily="34" charset="-128"/>
              </a:rPr>
              <a:t> based on age, race, national origin, gender, sexual orientation, marital status, disability, military status, and other specified classes</a:t>
            </a:r>
            <a:r>
              <a:rPr lang="en-US" sz="2000" dirty="0">
                <a:ea typeface="ＭＳ Ｐゴシック" pitchFamily="34" charset="-128"/>
              </a:rPr>
              <a:t> </a:t>
            </a:r>
          </a:p>
          <a:p>
            <a:pPr>
              <a:buFontTx/>
              <a:buNone/>
            </a:pPr>
            <a:br>
              <a:rPr lang="en-US" sz="2000" dirty="0">
                <a:ea typeface="ＭＳ Ｐゴシック" pitchFamily="34" charset="-128"/>
              </a:rPr>
            </a:br>
            <a:endParaRPr lang="en-US" sz="2000" dirty="0">
              <a:ea typeface="ＭＳ Ｐゴシック" pitchFamily="34" charset="-128"/>
            </a:endParaRPr>
          </a:p>
        </p:txBody>
      </p:sp>
      <p:sp>
        <p:nvSpPr>
          <p:cNvPr id="4" name="Footer Placeholder 3"/>
          <p:cNvSpPr>
            <a:spLocks noGrp="1"/>
          </p:cNvSpPr>
          <p:nvPr>
            <p:ph type="ftr" sz="quarter" idx="11"/>
          </p:nvPr>
        </p:nvSpPr>
        <p:spPr>
          <a:solidFill>
            <a:srgbClr val="FBD78F"/>
          </a:solidFill>
        </p:spPr>
        <p:txBody>
          <a:bodyPr/>
          <a:lstStyle/>
          <a:p>
            <a:r>
              <a:rPr lang="en-US" dirty="0">
                <a:solidFill>
                  <a:schemeClr val="tx1"/>
                </a:solidFill>
              </a:rPr>
              <a:t>Building Bridges 2019</a:t>
            </a:r>
          </a:p>
        </p:txBody>
      </p:sp>
    </p:spTree>
    <p:extLst>
      <p:ext uri="{BB962C8B-B14F-4D97-AF65-F5344CB8AC3E}">
        <p14:creationId xmlns:p14="http://schemas.microsoft.com/office/powerpoint/2010/main" val="37474044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560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560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solidFill>
            <a:srgbClr val="FBD78F"/>
          </a:solidFill>
          <a:ln>
            <a:solidFill>
              <a:srgbClr val="C00000"/>
            </a:solidFill>
          </a:ln>
        </p:spPr>
        <p:txBody>
          <a:bodyPr/>
          <a:lstStyle/>
          <a:p>
            <a:pPr algn="ctr"/>
            <a:r>
              <a:rPr lang="en-US" sz="3200" b="1" dirty="0">
                <a:effectLst>
                  <a:outerShdw blurRad="38100" dist="38100" dir="2700000" algn="tl">
                    <a:srgbClr val="000000">
                      <a:alpha val="43137"/>
                    </a:srgbClr>
                  </a:outerShdw>
                </a:effectLst>
                <a:ea typeface="ＭＳ Ｐゴシック" pitchFamily="34" charset="-128"/>
              </a:rPr>
              <a:t>New York State Human Rights Law </a:t>
            </a:r>
            <a:br>
              <a:rPr lang="en-US" sz="2800" b="1" dirty="0">
                <a:ea typeface="ＭＳ Ｐゴシック" pitchFamily="34" charset="-128"/>
              </a:rPr>
            </a:br>
            <a:r>
              <a:rPr lang="en-US" sz="2800" b="1" dirty="0">
                <a:ea typeface="ＭＳ Ｐゴシック" pitchFamily="34" charset="-128"/>
              </a:rPr>
              <a:t>(…continued)</a:t>
            </a:r>
          </a:p>
        </p:txBody>
      </p:sp>
      <p:sp>
        <p:nvSpPr>
          <p:cNvPr id="27651" name="Content Placeholder 2"/>
          <p:cNvSpPr>
            <a:spLocks noGrp="1"/>
          </p:cNvSpPr>
          <p:nvPr>
            <p:ph idx="1"/>
          </p:nvPr>
        </p:nvSpPr>
        <p:spPr>
          <a:blipFill>
            <a:blip r:embed="rId2"/>
            <a:tile tx="0" ty="0" sx="100000" sy="100000" flip="none" algn="tl"/>
          </a:blipFill>
          <a:ln w="28575">
            <a:solidFill>
              <a:srgbClr val="C00000"/>
            </a:solidFill>
          </a:ln>
        </p:spPr>
        <p:txBody>
          <a:bodyPr>
            <a:normAutofit/>
          </a:bodyPr>
          <a:lstStyle/>
          <a:p>
            <a:pPr>
              <a:buFontTx/>
              <a:buNone/>
            </a:pPr>
            <a:r>
              <a:rPr lang="en-US" sz="2000" dirty="0">
                <a:ea typeface="ＭＳ Ｐゴシック" pitchFamily="34" charset="-128"/>
              </a:rPr>
              <a:t>   </a:t>
            </a:r>
            <a:r>
              <a:rPr lang="en-US" sz="3600" dirty="0">
                <a:ea typeface="ＭＳ Ｐゴシック" pitchFamily="34" charset="-128"/>
              </a:rPr>
              <a:t> </a:t>
            </a:r>
          </a:p>
          <a:p>
            <a:pPr>
              <a:buFontTx/>
              <a:buNone/>
            </a:pPr>
            <a:r>
              <a:rPr lang="en-US" sz="3600" dirty="0">
                <a:ea typeface="ＭＳ Ｐゴシック" pitchFamily="34" charset="-128"/>
              </a:rPr>
              <a:t> </a:t>
            </a:r>
            <a:r>
              <a:rPr lang="en-US" sz="3600" b="1" dirty="0">
                <a:ea typeface="ＭＳ Ｐゴシック" pitchFamily="34" charset="-128"/>
              </a:rPr>
              <a:t>The state has the responsibility to act to assure that every individual within this state is afforded an equal opportunity to enjoy a full and productive life.</a:t>
            </a:r>
          </a:p>
          <a:p>
            <a:pPr>
              <a:buFontTx/>
              <a:buNone/>
            </a:pPr>
            <a:endParaRPr lang="en-US" sz="2400" dirty="0">
              <a:ea typeface="ＭＳ Ｐゴシック" pitchFamily="34" charset="-128"/>
            </a:endParaRPr>
          </a:p>
          <a:p>
            <a:pPr>
              <a:buFontTx/>
              <a:buNone/>
            </a:pPr>
            <a:r>
              <a:rPr lang="en-US" sz="2000" dirty="0">
                <a:ea typeface="ＭＳ Ｐゴシック" pitchFamily="34" charset="-128"/>
              </a:rPr>
              <a:t> </a:t>
            </a:r>
          </a:p>
          <a:p>
            <a:pPr>
              <a:buFontTx/>
              <a:buNone/>
            </a:pPr>
            <a:br>
              <a:rPr lang="en-US" sz="2000" dirty="0">
                <a:ea typeface="ＭＳ Ｐゴシック" pitchFamily="34" charset="-128"/>
              </a:rPr>
            </a:br>
            <a:endParaRPr lang="en-US" sz="2000" dirty="0">
              <a:ea typeface="ＭＳ Ｐゴシック" pitchFamily="34" charset="-128"/>
            </a:endParaRPr>
          </a:p>
        </p:txBody>
      </p:sp>
      <p:sp>
        <p:nvSpPr>
          <p:cNvPr id="4" name="Footer Placeholder 3"/>
          <p:cNvSpPr>
            <a:spLocks noGrp="1"/>
          </p:cNvSpPr>
          <p:nvPr>
            <p:ph type="ftr" sz="quarter" idx="11"/>
          </p:nvPr>
        </p:nvSpPr>
        <p:spPr>
          <a:solidFill>
            <a:srgbClr val="FBD78F"/>
          </a:solidFill>
        </p:spPr>
        <p:txBody>
          <a:bodyPr/>
          <a:lstStyle/>
          <a:p>
            <a:r>
              <a:rPr lang="en-US" dirty="0">
                <a:solidFill>
                  <a:schemeClr val="tx1"/>
                </a:solidFill>
              </a:rPr>
              <a:t>Building Bridges 2019</a:t>
            </a:r>
          </a:p>
        </p:txBody>
      </p:sp>
    </p:spTree>
    <p:extLst>
      <p:ext uri="{BB962C8B-B14F-4D97-AF65-F5344CB8AC3E}">
        <p14:creationId xmlns:p14="http://schemas.microsoft.com/office/powerpoint/2010/main" val="38728787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342900" y="126949"/>
            <a:ext cx="8458200" cy="838200"/>
          </a:xfrm>
          <a:solidFill>
            <a:srgbClr val="FBD78F"/>
          </a:solidFill>
          <a:ln>
            <a:solidFill>
              <a:srgbClr val="C00000"/>
            </a:solidFill>
          </a:ln>
        </p:spPr>
        <p:txBody>
          <a:bodyPr/>
          <a:lstStyle/>
          <a:p>
            <a:pPr algn="ctr"/>
            <a:r>
              <a:rPr lang="en-US" sz="2800" b="1" dirty="0">
                <a:effectLst>
                  <a:outerShdw blurRad="38100" dist="38100" dir="2700000" algn="tl">
                    <a:srgbClr val="000000">
                      <a:alpha val="43137"/>
                    </a:srgbClr>
                  </a:outerShdw>
                </a:effectLst>
                <a:ea typeface="ＭＳ Ｐゴシック" pitchFamily="34" charset="-128"/>
              </a:rPr>
              <a:t>New York State Human Rights Law </a:t>
            </a:r>
            <a:r>
              <a:rPr lang="en-US" sz="2400" dirty="0">
                <a:ea typeface="ＭＳ Ｐゴシック" pitchFamily="34" charset="-128"/>
              </a:rPr>
              <a:t>(continued)</a:t>
            </a:r>
          </a:p>
        </p:txBody>
      </p:sp>
      <p:sp>
        <p:nvSpPr>
          <p:cNvPr id="24579" name="Content Placeholder 2"/>
          <p:cNvSpPr>
            <a:spLocks noGrp="1"/>
          </p:cNvSpPr>
          <p:nvPr>
            <p:ph idx="1"/>
          </p:nvPr>
        </p:nvSpPr>
        <p:spPr>
          <a:xfrm>
            <a:off x="342900" y="1115193"/>
            <a:ext cx="8458200" cy="5057007"/>
          </a:xfrm>
          <a:blipFill>
            <a:blip r:embed="rId2"/>
            <a:tile tx="0" ty="0" sx="100000" sy="100000" flip="none" algn="tl"/>
          </a:blipFill>
          <a:ln w="28575">
            <a:solidFill>
              <a:srgbClr val="C00000"/>
            </a:solidFill>
          </a:ln>
        </p:spPr>
        <p:txBody>
          <a:bodyPr>
            <a:normAutofit/>
          </a:bodyPr>
          <a:lstStyle/>
          <a:p>
            <a:pPr marL="0" indent="0">
              <a:spcAft>
                <a:spcPts val="1200"/>
              </a:spcAft>
              <a:buFontTx/>
              <a:buNone/>
              <a:defRPr/>
            </a:pPr>
            <a:r>
              <a:rPr lang="en-US" sz="2800" b="1" dirty="0"/>
              <a:t>Failure to provide equal opportunity (because of discrimination, prejudice, intolerance or inadequate education, training, housing or health care):</a:t>
            </a:r>
            <a:endParaRPr lang="en-US" b="1" dirty="0"/>
          </a:p>
          <a:p>
            <a:pPr>
              <a:spcAft>
                <a:spcPts val="1200"/>
              </a:spcAft>
              <a:buFont typeface="Wingdings" pitchFamily="2" charset="2"/>
              <a:buChar char="ü"/>
              <a:defRPr/>
            </a:pPr>
            <a:r>
              <a:rPr lang="en-US" sz="2800" b="1" dirty="0"/>
              <a:t>threatens the rights and proper privileges of its inhabitants </a:t>
            </a:r>
          </a:p>
          <a:p>
            <a:pPr>
              <a:spcAft>
                <a:spcPts val="1200"/>
              </a:spcAft>
              <a:buFont typeface="Wingdings" pitchFamily="2" charset="2"/>
              <a:buChar char="ü"/>
              <a:defRPr/>
            </a:pPr>
            <a:r>
              <a:rPr lang="en-US" sz="2800" b="1" dirty="0"/>
              <a:t>menaces the institutions and foundation of a free democratic state</a:t>
            </a:r>
          </a:p>
          <a:p>
            <a:pPr>
              <a:spcAft>
                <a:spcPts val="600"/>
              </a:spcAft>
              <a:buFont typeface="Wingdings" pitchFamily="2" charset="2"/>
              <a:buChar char="ü"/>
              <a:defRPr/>
            </a:pPr>
            <a:r>
              <a:rPr lang="en-US" sz="2800" b="1" dirty="0"/>
              <a:t>threatens the peace, order, health, safety and general welfare of the state and its inhabitants.</a:t>
            </a:r>
            <a:br>
              <a:rPr lang="en-US" sz="2000" dirty="0"/>
            </a:br>
            <a:endParaRPr lang="en-US" sz="2000" dirty="0"/>
          </a:p>
        </p:txBody>
      </p:sp>
      <p:sp>
        <p:nvSpPr>
          <p:cNvPr id="4" name="Footer Placeholder 3"/>
          <p:cNvSpPr>
            <a:spLocks noGrp="1"/>
          </p:cNvSpPr>
          <p:nvPr>
            <p:ph type="ftr" sz="quarter" idx="11"/>
          </p:nvPr>
        </p:nvSpPr>
        <p:spPr>
          <a:xfrm>
            <a:off x="3124200" y="6366712"/>
            <a:ext cx="2895600" cy="365125"/>
          </a:xfrm>
          <a:solidFill>
            <a:srgbClr val="FBD78F"/>
          </a:solidFill>
        </p:spPr>
        <p:txBody>
          <a:bodyPr/>
          <a:lstStyle/>
          <a:p>
            <a:r>
              <a:rPr lang="en-US" dirty="0">
                <a:solidFill>
                  <a:schemeClr val="tx1"/>
                </a:solidFill>
              </a:rPr>
              <a:t>Building Bridges 2019</a:t>
            </a:r>
          </a:p>
        </p:txBody>
      </p:sp>
    </p:spTree>
    <p:extLst>
      <p:ext uri="{BB962C8B-B14F-4D97-AF65-F5344CB8AC3E}">
        <p14:creationId xmlns:p14="http://schemas.microsoft.com/office/powerpoint/2010/main" val="35579723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79">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79">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79">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79">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57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uiExpand="1"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6525"/>
            <a:ext cx="8229600" cy="1539875"/>
          </a:xfrm>
          <a:solidFill>
            <a:srgbClr val="FBD78F"/>
          </a:solidFill>
          <a:ln>
            <a:solidFill>
              <a:srgbClr val="C00000"/>
            </a:solidFill>
          </a:ln>
        </p:spPr>
        <p:txBody>
          <a:bodyPr>
            <a:normAutofit fontScale="90000"/>
          </a:bodyPr>
          <a:lstStyle/>
          <a:p>
            <a:br>
              <a:rPr lang="en-US" sz="3600" b="1" dirty="0">
                <a:effectLst>
                  <a:outerShdw blurRad="38100" dist="38100" dir="2700000" algn="tl">
                    <a:srgbClr val="000000">
                      <a:alpha val="43137"/>
                    </a:srgbClr>
                  </a:outerShdw>
                </a:effectLst>
              </a:rPr>
            </a:br>
            <a:r>
              <a:rPr lang="en-US" sz="4000" b="1" dirty="0">
                <a:effectLst>
                  <a:outerShdw blurRad="38100" dist="38100" dir="2700000" algn="tl">
                    <a:srgbClr val="000000">
                      <a:alpha val="43137"/>
                    </a:srgbClr>
                  </a:outerShdw>
                </a:effectLst>
              </a:rPr>
              <a:t>Build Stronger Relationships Across </a:t>
            </a:r>
            <a:br>
              <a:rPr lang="en-US" sz="3600" b="1" dirty="0">
                <a:effectLst>
                  <a:outerShdw blurRad="38100" dist="38100" dir="2700000" algn="tl">
                    <a:srgbClr val="000000">
                      <a:alpha val="43137"/>
                    </a:srgbClr>
                  </a:outerShdw>
                </a:effectLst>
              </a:rPr>
            </a:br>
            <a:r>
              <a:rPr lang="en-US" sz="3600" b="1" dirty="0">
                <a:effectLst>
                  <a:outerShdw blurRad="38100" dist="38100" dir="2700000" algn="tl">
                    <a:srgbClr val="000000">
                      <a:alpha val="43137"/>
                    </a:srgbClr>
                  </a:outerShdw>
                </a:effectLst>
              </a:rPr>
              <a:t>Race, Class, Place, Gender Identity, </a:t>
            </a:r>
            <a:br>
              <a:rPr lang="en-US" sz="3600" b="1" dirty="0">
                <a:effectLst>
                  <a:outerShdw blurRad="38100" dist="38100" dir="2700000" algn="tl">
                    <a:srgbClr val="000000">
                      <a:alpha val="43137"/>
                    </a:srgbClr>
                  </a:outerShdw>
                </a:effectLst>
              </a:rPr>
            </a:br>
            <a:r>
              <a:rPr lang="en-US" sz="3600" b="1" dirty="0">
                <a:effectLst>
                  <a:outerShdw blurRad="38100" dist="38100" dir="2700000" algn="tl">
                    <a:srgbClr val="000000">
                      <a:alpha val="43137"/>
                    </a:srgbClr>
                  </a:outerShdw>
                </a:effectLst>
              </a:rPr>
              <a:t>Sexual Orientation, Age,  etc.</a:t>
            </a:r>
            <a:br>
              <a:rPr lang="en-US" sz="3100" b="1" dirty="0">
                <a:effectLst>
                  <a:outerShdw blurRad="38100" dist="38100" dir="2700000" algn="tl">
                    <a:srgbClr val="000000">
                      <a:alpha val="43137"/>
                    </a:srgbClr>
                  </a:outerShdw>
                </a:effectLst>
              </a:rPr>
            </a:br>
            <a:endParaRPr lang="en-US" dirty="0"/>
          </a:p>
        </p:txBody>
      </p:sp>
      <p:sp>
        <p:nvSpPr>
          <p:cNvPr id="3" name="Content Placeholder 2"/>
          <p:cNvSpPr>
            <a:spLocks noGrp="1"/>
          </p:cNvSpPr>
          <p:nvPr>
            <p:ph idx="1"/>
          </p:nvPr>
        </p:nvSpPr>
        <p:spPr>
          <a:xfrm>
            <a:off x="457200" y="1830387"/>
            <a:ext cx="8229600" cy="4418013"/>
          </a:xfrm>
          <a:blipFill>
            <a:blip r:embed="rId2"/>
            <a:tile tx="0" ty="0" sx="100000" sy="100000" flip="none" algn="tl"/>
          </a:blipFill>
          <a:ln w="28575">
            <a:solidFill>
              <a:srgbClr val="C00000"/>
            </a:solidFill>
          </a:ln>
        </p:spPr>
        <p:txBody>
          <a:bodyPr>
            <a:normAutofit fontScale="70000" lnSpcReduction="20000"/>
          </a:bodyPr>
          <a:lstStyle/>
          <a:p>
            <a:r>
              <a:rPr lang="en-US" dirty="0"/>
              <a:t>Building a socially just and ecologically sound local economy </a:t>
            </a:r>
            <a:r>
              <a:rPr lang="en-US" b="1" dirty="0">
                <a:effectLst>
                  <a:outerShdw blurRad="38100" dist="38100" dir="2700000" algn="tl">
                    <a:srgbClr val="000000">
                      <a:alpha val="43137"/>
                    </a:srgbClr>
                  </a:outerShdw>
                </a:effectLst>
              </a:rPr>
              <a:t>requires the engagement, voices, and cooperative actions of all people. None of us is expendable</a:t>
            </a:r>
            <a:r>
              <a:rPr lang="en-US" dirty="0">
                <a:effectLst>
                  <a:outerShdw blurRad="38100" dist="38100" dir="2700000" algn="tl">
                    <a:srgbClr val="000000">
                      <a:alpha val="43137"/>
                    </a:srgbClr>
                  </a:outerShdw>
                </a:effectLst>
              </a:rPr>
              <a:t>.</a:t>
            </a:r>
            <a:r>
              <a:rPr lang="en-US" b="1" dirty="0">
                <a:effectLst>
                  <a:outerShdw blurRad="38100" dist="38100" dir="2700000" algn="tl">
                    <a:srgbClr val="000000">
                      <a:alpha val="43137"/>
                    </a:srgbClr>
                  </a:outerShdw>
                </a:effectLst>
              </a:rPr>
              <a:t> None of us is disposable</a:t>
            </a:r>
            <a:r>
              <a:rPr lang="en-US" b="1" dirty="0"/>
              <a:t>.</a:t>
            </a:r>
            <a:endParaRPr lang="en-US" dirty="0">
              <a:effectLst>
                <a:outerShdw blurRad="38100" dist="38100" dir="2700000" algn="tl">
                  <a:srgbClr val="000000">
                    <a:alpha val="43137"/>
                  </a:srgbClr>
                </a:outerShdw>
              </a:effectLst>
            </a:endParaRPr>
          </a:p>
          <a:p>
            <a:r>
              <a:rPr lang="en-US" dirty="0"/>
              <a:t>Economic disparities in income, household wealth, ownership; cultural stereotypes, bigotry, histories of systemic discrimination, exploitation, disenfranchisement, social separation and exclusion </a:t>
            </a:r>
            <a:r>
              <a:rPr lang="en-US" b="1" dirty="0">
                <a:effectLst>
                  <a:outerShdw blurRad="38100" dist="38100" dir="2700000" algn="tl">
                    <a:srgbClr val="000000">
                      <a:alpha val="43137"/>
                    </a:srgbClr>
                  </a:outerShdw>
                </a:effectLst>
              </a:rPr>
              <a:t>are barriers to trust, optimism, solidarity and mutual thriving. </a:t>
            </a:r>
          </a:p>
          <a:p>
            <a:r>
              <a:rPr lang="en-US" dirty="0"/>
              <a:t>We may be surprised by how many of us share the same needs and desires. We may also be surprised by how little we know about other’s interests and experiences of living here. </a:t>
            </a:r>
            <a:r>
              <a:rPr lang="en-US" b="1" dirty="0">
                <a:effectLst>
                  <a:outerShdw blurRad="38100" dist="38100" dir="2700000" algn="tl">
                    <a:srgbClr val="000000">
                      <a:alpha val="43137"/>
                    </a:srgbClr>
                  </a:outerShdw>
                </a:effectLst>
              </a:rPr>
              <a:t>We have much to teach each other.</a:t>
            </a:r>
          </a:p>
          <a:p>
            <a:r>
              <a:rPr lang="en-US" dirty="0"/>
              <a:t>We need to find and use ways to meet, connect to one another, develop real relationships, and </a:t>
            </a:r>
            <a:r>
              <a:rPr lang="en-US" b="1" dirty="0">
                <a:effectLst>
                  <a:outerShdw blurRad="38100" dist="38100" dir="2700000" algn="tl">
                    <a:srgbClr val="000000">
                      <a:alpha val="43137"/>
                    </a:srgbClr>
                  </a:outerShdw>
                </a:effectLst>
              </a:rPr>
              <a:t>expand our notions of community and what belonging here means.</a:t>
            </a:r>
          </a:p>
        </p:txBody>
      </p:sp>
      <p:sp>
        <p:nvSpPr>
          <p:cNvPr id="5" name="Footer Placeholder 3"/>
          <p:cNvSpPr>
            <a:spLocks noGrp="1"/>
          </p:cNvSpPr>
          <p:nvPr>
            <p:ph type="ftr" sz="quarter" idx="11"/>
          </p:nvPr>
        </p:nvSpPr>
        <p:spPr>
          <a:solidFill>
            <a:srgbClr val="FBD78F"/>
          </a:solidFill>
        </p:spPr>
        <p:txBody>
          <a:bodyPr/>
          <a:lstStyle/>
          <a:p>
            <a:r>
              <a:rPr lang="en-US" dirty="0">
                <a:solidFill>
                  <a:schemeClr val="tx1"/>
                </a:solidFill>
              </a:rPr>
              <a:t>Building Bridges 2019</a:t>
            </a:r>
          </a:p>
        </p:txBody>
      </p:sp>
    </p:spTree>
    <p:extLst>
      <p:ext uri="{BB962C8B-B14F-4D97-AF65-F5344CB8AC3E}">
        <p14:creationId xmlns:p14="http://schemas.microsoft.com/office/powerpoint/2010/main" val="391567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77962"/>
          </a:xfrm>
          <a:solidFill>
            <a:srgbClr val="FBD78F"/>
          </a:solidFill>
          <a:ln>
            <a:solidFill>
              <a:srgbClr val="C00000"/>
            </a:solidFill>
          </a:ln>
        </p:spPr>
        <p:txBody>
          <a:bodyPr>
            <a:normAutofit fontScale="90000"/>
          </a:bodyPr>
          <a:lstStyle/>
          <a:p>
            <a:br>
              <a:rPr lang="en-US" sz="3600" b="1" dirty="0">
                <a:effectLst>
                  <a:outerShdw blurRad="38100" dist="38100" dir="2700000" algn="tl">
                    <a:srgbClr val="000000">
                      <a:alpha val="43137"/>
                    </a:srgbClr>
                  </a:outerShdw>
                </a:effectLst>
              </a:rPr>
            </a:br>
            <a:r>
              <a:rPr lang="en-US" sz="4000" b="1" dirty="0">
                <a:effectLst>
                  <a:outerShdw blurRad="38100" dist="38100" dir="2700000" algn="tl">
                    <a:srgbClr val="000000">
                      <a:alpha val="43137"/>
                    </a:srgbClr>
                  </a:outerShdw>
                </a:effectLst>
              </a:rPr>
              <a:t>Build Stronger Relationships Across </a:t>
            </a:r>
            <a:br>
              <a:rPr lang="en-US" sz="3600" b="1" dirty="0">
                <a:effectLst>
                  <a:outerShdw blurRad="38100" dist="38100" dir="2700000" algn="tl">
                    <a:srgbClr val="000000">
                      <a:alpha val="43137"/>
                    </a:srgbClr>
                  </a:outerShdw>
                </a:effectLst>
              </a:rPr>
            </a:br>
            <a:r>
              <a:rPr lang="en-US" sz="3600" b="1" dirty="0">
                <a:effectLst>
                  <a:outerShdw blurRad="38100" dist="38100" dir="2700000" algn="tl">
                    <a:srgbClr val="000000">
                      <a:alpha val="43137"/>
                    </a:srgbClr>
                  </a:outerShdw>
                </a:effectLst>
              </a:rPr>
              <a:t>Race, Class, Place, Gender Identity, </a:t>
            </a:r>
            <a:br>
              <a:rPr lang="en-US" sz="3600" b="1" dirty="0">
                <a:effectLst>
                  <a:outerShdw blurRad="38100" dist="38100" dir="2700000" algn="tl">
                    <a:srgbClr val="000000">
                      <a:alpha val="43137"/>
                    </a:srgbClr>
                  </a:outerShdw>
                </a:effectLst>
              </a:rPr>
            </a:br>
            <a:r>
              <a:rPr lang="en-US" sz="3600" b="1" dirty="0">
                <a:effectLst>
                  <a:outerShdw blurRad="38100" dist="38100" dir="2700000" algn="tl">
                    <a:srgbClr val="000000">
                      <a:alpha val="43137"/>
                    </a:srgbClr>
                  </a:outerShdw>
                </a:effectLst>
              </a:rPr>
              <a:t>Sexual Orientation, Age,  etc.</a:t>
            </a:r>
            <a:br>
              <a:rPr lang="en-US" sz="3600" b="1" dirty="0">
                <a:effectLst>
                  <a:outerShdw blurRad="38100" dist="38100" dir="2700000" algn="tl">
                    <a:srgbClr val="000000">
                      <a:alpha val="43137"/>
                    </a:srgbClr>
                  </a:outerShdw>
                </a:effectLst>
              </a:rPr>
            </a:br>
            <a:endParaRPr lang="en-US" dirty="0"/>
          </a:p>
        </p:txBody>
      </p:sp>
      <p:sp>
        <p:nvSpPr>
          <p:cNvPr id="3" name="Content Placeholder 2"/>
          <p:cNvSpPr>
            <a:spLocks noGrp="1"/>
          </p:cNvSpPr>
          <p:nvPr>
            <p:ph idx="1"/>
          </p:nvPr>
        </p:nvSpPr>
        <p:spPr>
          <a:xfrm>
            <a:off x="304800" y="1830387"/>
            <a:ext cx="8534400" cy="4525963"/>
          </a:xfrm>
          <a:blipFill>
            <a:blip r:embed="rId2"/>
            <a:tile tx="0" ty="0" sx="100000" sy="100000" flip="none" algn="tl"/>
          </a:blipFill>
          <a:ln w="28575">
            <a:solidFill>
              <a:srgbClr val="C00000"/>
            </a:solidFill>
          </a:ln>
        </p:spPr>
        <p:txBody>
          <a:bodyPr>
            <a:normAutofit fontScale="92500" lnSpcReduction="20000"/>
          </a:bodyPr>
          <a:lstStyle/>
          <a:p>
            <a:r>
              <a:rPr lang="en-US" b="1" dirty="0"/>
              <a:t>Who’s joining whom, and how? Whose place is this? Should I wait to be invited, or just show up?</a:t>
            </a:r>
          </a:p>
          <a:p>
            <a:r>
              <a:rPr lang="en-US" b="1" dirty="0"/>
              <a:t>Do I have to go to your town, your place/meeting?</a:t>
            </a:r>
          </a:p>
          <a:p>
            <a:r>
              <a:rPr lang="en-US" b="1" dirty="0"/>
              <a:t>Will I be welcomed, ignored, rejected or excluded? </a:t>
            </a:r>
          </a:p>
          <a:p>
            <a:r>
              <a:rPr lang="en-US" b="1" dirty="0"/>
              <a:t>Do I have to give up my goals and interests if the needs of others are more urgent?</a:t>
            </a:r>
          </a:p>
          <a:p>
            <a:r>
              <a:rPr lang="en-US" b="1" dirty="0"/>
              <a:t>Does “centering the voices of marginalized people” mean my voice and perspectives count, or don’t count?</a:t>
            </a:r>
          </a:p>
          <a:p>
            <a:r>
              <a:rPr lang="en-US" b="1" dirty="0"/>
              <a:t>If “equity” is not “equality”, is it still fair?</a:t>
            </a:r>
          </a:p>
        </p:txBody>
      </p:sp>
      <p:sp>
        <p:nvSpPr>
          <p:cNvPr id="5" name="Footer Placeholder 3"/>
          <p:cNvSpPr>
            <a:spLocks noGrp="1"/>
          </p:cNvSpPr>
          <p:nvPr>
            <p:ph type="ftr" sz="quarter" idx="11"/>
          </p:nvPr>
        </p:nvSpPr>
        <p:spPr>
          <a:xfrm>
            <a:off x="3124200" y="6434137"/>
            <a:ext cx="2895600" cy="365125"/>
          </a:xfrm>
          <a:solidFill>
            <a:srgbClr val="FBD78F"/>
          </a:solidFill>
        </p:spPr>
        <p:txBody>
          <a:bodyPr/>
          <a:lstStyle/>
          <a:p>
            <a:r>
              <a:rPr lang="en-US" dirty="0">
                <a:solidFill>
                  <a:schemeClr val="tx1"/>
                </a:solidFill>
              </a:rPr>
              <a:t>Building Bridges 2019</a:t>
            </a:r>
          </a:p>
        </p:txBody>
      </p:sp>
    </p:spTree>
    <p:extLst>
      <p:ext uri="{BB962C8B-B14F-4D97-AF65-F5344CB8AC3E}">
        <p14:creationId xmlns:p14="http://schemas.microsoft.com/office/powerpoint/2010/main" val="159372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up)">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up)">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0D43E52-0D4C-428F-BF3A-DC10B8377262}"/>
              </a:ext>
            </a:extLst>
          </p:cNvPr>
          <p:cNvSpPr>
            <a:spLocks noGrp="1"/>
          </p:cNvSpPr>
          <p:nvPr>
            <p:ph type="ftr" sz="quarter" idx="11"/>
          </p:nvPr>
        </p:nvSpPr>
        <p:spPr>
          <a:solidFill>
            <a:srgbClr val="FBD78F"/>
          </a:solidFill>
        </p:spPr>
        <p:txBody>
          <a:bodyPr/>
          <a:lstStyle/>
          <a:p>
            <a:r>
              <a:rPr lang="en-US" dirty="0">
                <a:solidFill>
                  <a:schemeClr val="tx1"/>
                </a:solidFill>
              </a:rPr>
              <a:t>Building Bridges 2019</a:t>
            </a:r>
          </a:p>
        </p:txBody>
      </p:sp>
      <p:pic>
        <p:nvPicPr>
          <p:cNvPr id="4" name="Picture 3">
            <a:extLst>
              <a:ext uri="{FF2B5EF4-FFF2-40B4-BE49-F238E27FC236}">
                <a16:creationId xmlns:a16="http://schemas.microsoft.com/office/drawing/2014/main" id="{3B4280AC-007F-402D-8FA9-AA295B6BC0E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5656" y="1174422"/>
            <a:ext cx="8932688" cy="4159577"/>
          </a:xfrm>
          <a:prstGeom prst="rect">
            <a:avLst/>
          </a:prstGeom>
        </p:spPr>
      </p:pic>
    </p:spTree>
    <p:extLst>
      <p:ext uri="{BB962C8B-B14F-4D97-AF65-F5344CB8AC3E}">
        <p14:creationId xmlns:p14="http://schemas.microsoft.com/office/powerpoint/2010/main" val="667508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BD78F"/>
          </a:solidFill>
          <a:ln>
            <a:solidFill>
              <a:srgbClr val="C00000"/>
            </a:solidFill>
          </a:ln>
        </p:spPr>
        <p:txBody>
          <a:bodyPr/>
          <a:lstStyle/>
          <a:p>
            <a:pPr algn="ctr"/>
            <a:r>
              <a:rPr lang="en-US" b="1" dirty="0">
                <a:effectLst>
                  <a:outerShdw blurRad="38100" dist="38100" dir="2700000" algn="tl">
                    <a:srgbClr val="000000">
                      <a:alpha val="43137"/>
                    </a:srgbClr>
                  </a:outerShdw>
                </a:effectLst>
              </a:rPr>
              <a:t>Working  Agreements</a:t>
            </a:r>
          </a:p>
        </p:txBody>
      </p:sp>
      <p:sp>
        <p:nvSpPr>
          <p:cNvPr id="3" name="Content Placeholder 2"/>
          <p:cNvSpPr>
            <a:spLocks noGrp="1"/>
          </p:cNvSpPr>
          <p:nvPr>
            <p:ph sz="half" idx="2"/>
          </p:nvPr>
        </p:nvSpPr>
        <p:spPr>
          <a:xfrm>
            <a:off x="329185" y="1905000"/>
            <a:ext cx="4114800" cy="3886200"/>
          </a:xfrm>
          <a:blipFill>
            <a:blip r:embed="rId2"/>
            <a:tile tx="0" ty="0" sx="100000" sy="100000" flip="none" algn="tl"/>
          </a:blipFill>
          <a:ln w="19050">
            <a:solidFill>
              <a:srgbClr val="FF0000"/>
            </a:solidFill>
          </a:ln>
        </p:spPr>
        <p:txBody>
          <a:bodyPr>
            <a:noAutofit/>
          </a:bodyPr>
          <a:lstStyle/>
          <a:p>
            <a:r>
              <a:rPr lang="en-US" sz="2800" b="1" dirty="0"/>
              <a:t>Participate fully</a:t>
            </a:r>
          </a:p>
          <a:p>
            <a:r>
              <a:rPr lang="en-US" sz="2800" b="1" dirty="0"/>
              <a:t>Listen for understanding</a:t>
            </a:r>
          </a:p>
          <a:p>
            <a:r>
              <a:rPr lang="en-US" sz="2800" b="1" dirty="0"/>
              <a:t>Speak for yourself (use I statements)</a:t>
            </a:r>
          </a:p>
          <a:p>
            <a:r>
              <a:rPr lang="en-US" sz="2800" b="1" dirty="0"/>
              <a:t>Share the air-time</a:t>
            </a:r>
          </a:p>
          <a:p>
            <a:r>
              <a:rPr lang="en-US" sz="2800" b="1" dirty="0"/>
              <a:t>Encourage others’ participation</a:t>
            </a:r>
          </a:p>
        </p:txBody>
      </p:sp>
      <p:sp>
        <p:nvSpPr>
          <p:cNvPr id="7" name="Content Placeholder 6"/>
          <p:cNvSpPr>
            <a:spLocks noGrp="1"/>
          </p:cNvSpPr>
          <p:nvPr>
            <p:ph sz="quarter" idx="4"/>
          </p:nvPr>
        </p:nvSpPr>
        <p:spPr>
          <a:xfrm>
            <a:off x="4561002" y="1896359"/>
            <a:ext cx="4215384" cy="3886200"/>
          </a:xfrm>
          <a:blipFill>
            <a:blip r:embed="rId2"/>
            <a:tile tx="0" ty="0" sx="100000" sy="100000" flip="none" algn="tl"/>
          </a:blipFill>
          <a:ln w="28575">
            <a:solidFill>
              <a:srgbClr val="C00000"/>
            </a:solidFill>
          </a:ln>
        </p:spPr>
        <p:txBody>
          <a:bodyPr/>
          <a:lstStyle/>
          <a:p>
            <a:r>
              <a:rPr lang="en-US" sz="2800" b="1" dirty="0"/>
              <a:t>Ask questions</a:t>
            </a:r>
          </a:p>
          <a:p>
            <a:r>
              <a:rPr lang="en-US" sz="2800" b="1" dirty="0"/>
              <a:t>Take risks and support risk-takers</a:t>
            </a:r>
          </a:p>
          <a:p>
            <a:r>
              <a:rPr lang="en-US" sz="2800" b="1" dirty="0"/>
              <a:t>Honor privacy and confidentiality</a:t>
            </a:r>
          </a:p>
          <a:p>
            <a:r>
              <a:rPr lang="en-US" sz="2800" b="1" dirty="0"/>
              <a:t>Take care of yourself</a:t>
            </a:r>
          </a:p>
          <a:p>
            <a:r>
              <a:rPr lang="en-US" sz="2800" b="1" dirty="0"/>
              <a:t>Start and end on time</a:t>
            </a:r>
          </a:p>
          <a:p>
            <a:endParaRPr lang="en-US" dirty="0"/>
          </a:p>
        </p:txBody>
      </p:sp>
      <p:sp>
        <p:nvSpPr>
          <p:cNvPr id="6" name="Footer Placeholder 3"/>
          <p:cNvSpPr>
            <a:spLocks noGrp="1"/>
          </p:cNvSpPr>
          <p:nvPr>
            <p:ph type="ftr" sz="quarter" idx="11"/>
          </p:nvPr>
        </p:nvSpPr>
        <p:spPr>
          <a:xfrm>
            <a:off x="3352800" y="6356350"/>
            <a:ext cx="2362200" cy="365125"/>
          </a:xfrm>
          <a:solidFill>
            <a:srgbClr val="FBD78F"/>
          </a:solidFill>
        </p:spPr>
        <p:txBody>
          <a:bodyPr/>
          <a:lstStyle/>
          <a:p>
            <a:r>
              <a:rPr lang="en-US" dirty="0">
                <a:solidFill>
                  <a:schemeClr val="tx1"/>
                </a:solidFill>
              </a:rPr>
              <a:t>Building Bridges 2019</a:t>
            </a:r>
          </a:p>
        </p:txBody>
      </p:sp>
    </p:spTree>
    <p:extLst>
      <p:ext uri="{BB962C8B-B14F-4D97-AF65-F5344CB8AC3E}">
        <p14:creationId xmlns:p14="http://schemas.microsoft.com/office/powerpoint/2010/main" val="2586304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up)">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wipe(up)">
                                      <p:cBhvr>
                                        <p:cTn id="32" dur="50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7">
                                            <p:txEl>
                                              <p:pRg st="1" end="1"/>
                                            </p:txEl>
                                          </p:spTgt>
                                        </p:tgtEl>
                                        <p:attrNameLst>
                                          <p:attrName>style.visibility</p:attrName>
                                        </p:attrNameLst>
                                      </p:cBhvr>
                                      <p:to>
                                        <p:strVal val="visible"/>
                                      </p:to>
                                    </p:set>
                                    <p:animEffect transition="in" filter="wipe(up)">
                                      <p:cBhvr>
                                        <p:cTn id="37" dur="500"/>
                                        <p:tgtEl>
                                          <p:spTgt spid="7">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7">
                                            <p:txEl>
                                              <p:pRg st="2" end="2"/>
                                            </p:txEl>
                                          </p:spTgt>
                                        </p:tgtEl>
                                        <p:attrNameLst>
                                          <p:attrName>style.visibility</p:attrName>
                                        </p:attrNameLst>
                                      </p:cBhvr>
                                      <p:to>
                                        <p:strVal val="visible"/>
                                      </p:to>
                                    </p:set>
                                    <p:animEffect transition="in" filter="wipe(up)">
                                      <p:cBhvr>
                                        <p:cTn id="42" dur="500"/>
                                        <p:tgtEl>
                                          <p:spTgt spid="7">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7">
                                            <p:txEl>
                                              <p:pRg st="3" end="3"/>
                                            </p:txEl>
                                          </p:spTgt>
                                        </p:tgtEl>
                                        <p:attrNameLst>
                                          <p:attrName>style.visibility</p:attrName>
                                        </p:attrNameLst>
                                      </p:cBhvr>
                                      <p:to>
                                        <p:strVal val="visible"/>
                                      </p:to>
                                    </p:set>
                                    <p:animEffect transition="in" filter="wipe(up)">
                                      <p:cBhvr>
                                        <p:cTn id="47" dur="500"/>
                                        <p:tgtEl>
                                          <p:spTgt spid="7">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7">
                                            <p:txEl>
                                              <p:pRg st="4" end="4"/>
                                            </p:txEl>
                                          </p:spTgt>
                                        </p:tgtEl>
                                        <p:attrNameLst>
                                          <p:attrName>style.visibility</p:attrName>
                                        </p:attrNameLst>
                                      </p:cBhvr>
                                      <p:to>
                                        <p:strVal val="visible"/>
                                      </p:to>
                                    </p:set>
                                    <p:animEffect transition="in" filter="wipe(up)">
                                      <p:cBhvr>
                                        <p:cTn id="5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36525"/>
            <a:ext cx="8305800" cy="1311275"/>
          </a:xfrm>
          <a:solidFill>
            <a:srgbClr val="FBD78F"/>
          </a:solidFill>
          <a:ln>
            <a:solidFill>
              <a:srgbClr val="C00000"/>
            </a:solidFill>
          </a:ln>
        </p:spPr>
        <p:txBody>
          <a:bodyPr>
            <a:normAutofit fontScale="90000"/>
          </a:bodyPr>
          <a:lstStyle/>
          <a:p>
            <a:br>
              <a:rPr lang="en-US" b="1" dirty="0">
                <a:effectLst>
                  <a:outerShdw blurRad="38100" dist="38100" dir="2700000" algn="tl">
                    <a:srgbClr val="000000">
                      <a:alpha val="43137"/>
                    </a:srgbClr>
                  </a:outerShdw>
                </a:effectLst>
              </a:rPr>
            </a:br>
            <a:r>
              <a:rPr lang="en-US" sz="3600" b="1" dirty="0">
                <a:effectLst>
                  <a:outerShdw blurRad="38100" dist="38100" dir="2700000" algn="tl">
                    <a:srgbClr val="000000">
                      <a:alpha val="43137"/>
                    </a:srgbClr>
                  </a:outerShdw>
                </a:effectLst>
              </a:rPr>
              <a:t>Build Stronger Relationships across </a:t>
            </a:r>
            <a:br>
              <a:rPr lang="en-US" sz="3600" b="1" dirty="0">
                <a:effectLst>
                  <a:outerShdw blurRad="38100" dist="38100" dir="2700000" algn="tl">
                    <a:srgbClr val="000000">
                      <a:alpha val="43137"/>
                    </a:srgbClr>
                  </a:outerShdw>
                </a:effectLst>
              </a:rPr>
            </a:br>
            <a:r>
              <a:rPr lang="en-US" sz="3100" b="1" dirty="0">
                <a:effectLst>
                  <a:outerShdw blurRad="38100" dist="38100" dir="2700000" algn="tl">
                    <a:srgbClr val="000000">
                      <a:alpha val="43137"/>
                    </a:srgbClr>
                  </a:outerShdw>
                </a:effectLst>
              </a:rPr>
              <a:t>Race, Class, Place, Gender Identity, </a:t>
            </a:r>
            <a:br>
              <a:rPr lang="en-US" sz="3100" b="1" dirty="0">
                <a:effectLst>
                  <a:outerShdw blurRad="38100" dist="38100" dir="2700000" algn="tl">
                    <a:srgbClr val="000000">
                      <a:alpha val="43137"/>
                    </a:srgbClr>
                  </a:outerShdw>
                </a:effectLst>
              </a:rPr>
            </a:br>
            <a:r>
              <a:rPr lang="en-US" sz="3100" b="1" dirty="0">
                <a:effectLst>
                  <a:outerShdw blurRad="38100" dist="38100" dir="2700000" algn="tl">
                    <a:srgbClr val="000000">
                      <a:alpha val="43137"/>
                    </a:srgbClr>
                  </a:outerShdw>
                </a:effectLst>
              </a:rPr>
              <a:t>Sexual Orientation, Age,  etc.</a:t>
            </a:r>
            <a:br>
              <a:rPr lang="en-US" sz="3100" b="1" dirty="0">
                <a:effectLst>
                  <a:outerShdw blurRad="38100" dist="38100" dir="2700000" algn="tl">
                    <a:srgbClr val="000000">
                      <a:alpha val="43137"/>
                    </a:srgbClr>
                  </a:outerShdw>
                </a:effectLst>
              </a:rPr>
            </a:br>
            <a:endParaRPr lang="en-US" dirty="0"/>
          </a:p>
        </p:txBody>
      </p:sp>
      <p:sp>
        <p:nvSpPr>
          <p:cNvPr id="3" name="Content Placeholder 2"/>
          <p:cNvSpPr>
            <a:spLocks noGrp="1"/>
          </p:cNvSpPr>
          <p:nvPr>
            <p:ph idx="1"/>
          </p:nvPr>
        </p:nvSpPr>
        <p:spPr>
          <a:xfrm>
            <a:off x="304800" y="1524001"/>
            <a:ext cx="8534400" cy="4696046"/>
          </a:xfrm>
          <a:blipFill>
            <a:blip r:embed="rId2"/>
            <a:tile tx="0" ty="0" sx="100000" sy="100000" flip="none" algn="tl"/>
          </a:blipFill>
          <a:ln w="28575">
            <a:solidFill>
              <a:srgbClr val="C00000"/>
            </a:solidFill>
          </a:ln>
        </p:spPr>
        <p:txBody>
          <a:bodyPr>
            <a:normAutofit fontScale="92500" lnSpcReduction="10000"/>
          </a:bodyPr>
          <a:lstStyle/>
          <a:p>
            <a:r>
              <a:rPr lang="en-US" b="1" dirty="0"/>
              <a:t>Who is missing? -- </a:t>
            </a:r>
            <a:r>
              <a:rPr lang="en-US" sz="3000" dirty="0"/>
              <a:t>from our board, leadership, staff, members, volunteers, neighborhood, customers, visitors, vendors, suppliers, etc.</a:t>
            </a:r>
            <a:r>
              <a:rPr lang="en-US" sz="3000" b="1" dirty="0"/>
              <a:t> </a:t>
            </a:r>
          </a:p>
          <a:p>
            <a:r>
              <a:rPr lang="en-US" b="1" dirty="0"/>
              <a:t>How would greater diversity enhance what we can do? Which kinds of diversity are we seeking?</a:t>
            </a:r>
          </a:p>
          <a:p>
            <a:r>
              <a:rPr lang="en-US" b="1" dirty="0"/>
              <a:t>What’s a respectful, welcoming culture look like? </a:t>
            </a:r>
          </a:p>
          <a:p>
            <a:r>
              <a:rPr lang="en-US" b="1" dirty="0"/>
              <a:t>Are we all listening, speaking, shaping our work together? Do we respect people who are already here? Do they have influence? Do they have power?</a:t>
            </a:r>
          </a:p>
          <a:p>
            <a:endParaRPr lang="en-US" b="1" dirty="0"/>
          </a:p>
        </p:txBody>
      </p:sp>
      <p:sp>
        <p:nvSpPr>
          <p:cNvPr id="5" name="Footer Placeholder 3"/>
          <p:cNvSpPr>
            <a:spLocks noGrp="1"/>
          </p:cNvSpPr>
          <p:nvPr>
            <p:ph type="ftr" sz="quarter" idx="11"/>
          </p:nvPr>
        </p:nvSpPr>
        <p:spPr>
          <a:solidFill>
            <a:srgbClr val="FBD78F"/>
          </a:solidFill>
        </p:spPr>
        <p:txBody>
          <a:bodyPr/>
          <a:lstStyle/>
          <a:p>
            <a:r>
              <a:rPr lang="en-US" dirty="0">
                <a:solidFill>
                  <a:schemeClr val="tx1"/>
                </a:solidFill>
              </a:rPr>
              <a:t>Building Bridges 2019</a:t>
            </a:r>
          </a:p>
        </p:txBody>
      </p:sp>
    </p:spTree>
    <p:extLst>
      <p:ext uri="{BB962C8B-B14F-4D97-AF65-F5344CB8AC3E}">
        <p14:creationId xmlns:p14="http://schemas.microsoft.com/office/powerpoint/2010/main" val="23468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6525"/>
            <a:ext cx="8382000" cy="1539875"/>
          </a:xfrm>
          <a:solidFill>
            <a:srgbClr val="FBD78F"/>
          </a:solidFill>
          <a:ln>
            <a:solidFill>
              <a:srgbClr val="C00000"/>
            </a:solidFill>
          </a:ln>
        </p:spPr>
        <p:txBody>
          <a:bodyPr>
            <a:normAutofit fontScale="90000"/>
          </a:bodyPr>
          <a:lstStyle/>
          <a:p>
            <a:br>
              <a:rPr lang="en-US" sz="3600" b="1" dirty="0">
                <a:effectLst>
                  <a:outerShdw blurRad="38100" dist="38100" dir="2700000" algn="tl">
                    <a:srgbClr val="000000">
                      <a:alpha val="43137"/>
                    </a:srgbClr>
                  </a:outerShdw>
                </a:effectLst>
              </a:rPr>
            </a:br>
            <a:r>
              <a:rPr lang="en-US" sz="4000" b="1" dirty="0">
                <a:effectLst>
                  <a:outerShdw blurRad="38100" dist="38100" dir="2700000" algn="tl">
                    <a:srgbClr val="000000">
                      <a:alpha val="43137"/>
                    </a:srgbClr>
                  </a:outerShdw>
                </a:effectLst>
              </a:rPr>
              <a:t>Build Stronger Relationships across </a:t>
            </a:r>
            <a:br>
              <a:rPr lang="en-US" sz="4000" b="1" dirty="0">
                <a:effectLst>
                  <a:outerShdw blurRad="38100" dist="38100" dir="2700000" algn="tl">
                    <a:srgbClr val="000000">
                      <a:alpha val="43137"/>
                    </a:srgbClr>
                  </a:outerShdw>
                </a:effectLst>
              </a:rPr>
            </a:br>
            <a:r>
              <a:rPr lang="en-US" sz="3600" b="1" dirty="0">
                <a:effectLst>
                  <a:outerShdw blurRad="38100" dist="38100" dir="2700000" algn="tl">
                    <a:srgbClr val="000000">
                      <a:alpha val="43137"/>
                    </a:srgbClr>
                  </a:outerShdw>
                </a:effectLst>
              </a:rPr>
              <a:t>Race, Class, Place, Gender Identity, </a:t>
            </a:r>
            <a:br>
              <a:rPr lang="en-US" sz="3600" b="1" dirty="0">
                <a:effectLst>
                  <a:outerShdw blurRad="38100" dist="38100" dir="2700000" algn="tl">
                    <a:srgbClr val="000000">
                      <a:alpha val="43137"/>
                    </a:srgbClr>
                  </a:outerShdw>
                </a:effectLst>
              </a:rPr>
            </a:br>
            <a:r>
              <a:rPr lang="en-US" sz="3600" b="1" dirty="0">
                <a:effectLst>
                  <a:outerShdw blurRad="38100" dist="38100" dir="2700000" algn="tl">
                    <a:srgbClr val="000000">
                      <a:alpha val="43137"/>
                    </a:srgbClr>
                  </a:outerShdw>
                </a:effectLst>
              </a:rPr>
              <a:t>Sexual Orientation, Age,  etc.</a:t>
            </a:r>
            <a:br>
              <a:rPr lang="en-US" sz="3100" b="1" dirty="0">
                <a:effectLst>
                  <a:outerShdw blurRad="38100" dist="38100" dir="2700000" algn="tl">
                    <a:srgbClr val="000000">
                      <a:alpha val="43137"/>
                    </a:srgbClr>
                  </a:outerShdw>
                </a:effectLst>
              </a:rPr>
            </a:br>
            <a:endParaRPr lang="en-US" dirty="0"/>
          </a:p>
        </p:txBody>
      </p:sp>
      <p:sp>
        <p:nvSpPr>
          <p:cNvPr id="3" name="Content Placeholder 2"/>
          <p:cNvSpPr>
            <a:spLocks noGrp="1"/>
          </p:cNvSpPr>
          <p:nvPr>
            <p:ph idx="1"/>
          </p:nvPr>
        </p:nvSpPr>
        <p:spPr>
          <a:xfrm>
            <a:off x="457200" y="1830387"/>
            <a:ext cx="8229600" cy="4418013"/>
          </a:xfrm>
          <a:blipFill>
            <a:blip r:embed="rId2"/>
            <a:tile tx="0" ty="0" sx="100000" sy="100000" flip="none" algn="tl"/>
          </a:blipFill>
          <a:ln w="28575">
            <a:solidFill>
              <a:srgbClr val="C00000"/>
            </a:solidFill>
          </a:ln>
        </p:spPr>
        <p:txBody>
          <a:bodyPr>
            <a:normAutofit fontScale="85000" lnSpcReduction="20000"/>
          </a:bodyPr>
          <a:lstStyle/>
          <a:p>
            <a:r>
              <a:rPr lang="en-US" b="1" dirty="0"/>
              <a:t>Who are my associates? Who might introduce me to people with whom I want to connect?</a:t>
            </a:r>
          </a:p>
          <a:p>
            <a:r>
              <a:rPr lang="en-US" b="1" dirty="0"/>
              <a:t>We invited new people—so, why didn’t they come? They came—so, why didn’t they stay? What support might they need in order to participate? What are their misgivings?</a:t>
            </a:r>
          </a:p>
          <a:p>
            <a:r>
              <a:rPr lang="en-US" b="1" dirty="0"/>
              <a:t>How will this new relationship be mutually beneficial? </a:t>
            </a:r>
          </a:p>
          <a:p>
            <a:r>
              <a:rPr lang="en-US" b="1" dirty="0"/>
              <a:t>Do I know what they care about? Will I pay attention to injustices they suffer?</a:t>
            </a:r>
          </a:p>
          <a:p>
            <a:r>
              <a:rPr lang="en-US" b="1" dirty="0"/>
              <a:t>Are there beneficial opportunities for influence, advancement and leadership?</a:t>
            </a:r>
          </a:p>
        </p:txBody>
      </p:sp>
      <p:sp>
        <p:nvSpPr>
          <p:cNvPr id="5" name="Footer Placeholder 3"/>
          <p:cNvSpPr>
            <a:spLocks noGrp="1"/>
          </p:cNvSpPr>
          <p:nvPr>
            <p:ph type="ftr" sz="quarter" idx="11"/>
          </p:nvPr>
        </p:nvSpPr>
        <p:spPr>
          <a:solidFill>
            <a:srgbClr val="FBD78F"/>
          </a:solidFill>
        </p:spPr>
        <p:txBody>
          <a:bodyPr/>
          <a:lstStyle/>
          <a:p>
            <a:r>
              <a:rPr lang="en-US" dirty="0">
                <a:solidFill>
                  <a:schemeClr val="tx1"/>
                </a:solidFill>
              </a:rPr>
              <a:t>Building Bridges 2019</a:t>
            </a:r>
          </a:p>
        </p:txBody>
      </p:sp>
    </p:spTree>
    <p:extLst>
      <p:ext uri="{BB962C8B-B14F-4D97-AF65-F5344CB8AC3E}">
        <p14:creationId xmlns:p14="http://schemas.microsoft.com/office/powerpoint/2010/main" val="1583113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FAF04-FFC2-44DF-A09D-8D09D8029522}"/>
              </a:ext>
            </a:extLst>
          </p:cNvPr>
          <p:cNvSpPr>
            <a:spLocks noGrp="1"/>
          </p:cNvSpPr>
          <p:nvPr>
            <p:ph type="title"/>
          </p:nvPr>
        </p:nvSpPr>
        <p:spPr>
          <a:solidFill>
            <a:srgbClr val="FBD78F"/>
          </a:solidFill>
          <a:ln>
            <a:solidFill>
              <a:srgbClr val="FF0000"/>
            </a:solidFill>
          </a:ln>
        </p:spPr>
        <p:txBody>
          <a:bodyPr/>
          <a:lstStyle/>
          <a:p>
            <a:r>
              <a:rPr lang="en-US" b="1" dirty="0">
                <a:effectLst>
                  <a:outerShdw blurRad="38100" dist="38100" dir="2700000" algn="tl">
                    <a:srgbClr val="000000">
                      <a:alpha val="43137"/>
                    </a:srgbClr>
                  </a:outerShdw>
                </a:effectLst>
              </a:rPr>
              <a:t>Inclusion</a:t>
            </a:r>
          </a:p>
        </p:txBody>
      </p:sp>
      <p:sp>
        <p:nvSpPr>
          <p:cNvPr id="4" name="Content Placeholder 3">
            <a:extLst>
              <a:ext uri="{FF2B5EF4-FFF2-40B4-BE49-F238E27FC236}">
                <a16:creationId xmlns:a16="http://schemas.microsoft.com/office/drawing/2014/main" id="{6B514529-47E7-4773-AE49-7391ECEF23DB}"/>
              </a:ext>
            </a:extLst>
          </p:cNvPr>
          <p:cNvSpPr>
            <a:spLocks noGrp="1"/>
          </p:cNvSpPr>
          <p:nvPr>
            <p:ph idx="1"/>
          </p:nvPr>
        </p:nvSpPr>
        <p:spPr>
          <a:blipFill>
            <a:blip r:embed="rId2"/>
            <a:tile tx="0" ty="0" sx="100000" sy="100000" flip="none" algn="tl"/>
          </a:blipFill>
          <a:ln w="28575">
            <a:solidFill>
              <a:srgbClr val="FF0000"/>
            </a:solidFill>
          </a:ln>
        </p:spPr>
        <p:txBody>
          <a:bodyPr/>
          <a:lstStyle/>
          <a:p>
            <a:pPr marL="0" indent="0" algn="ctr">
              <a:buNone/>
            </a:pPr>
            <a:endParaRPr lang="en-US" sz="4000" b="1" dirty="0"/>
          </a:p>
          <a:p>
            <a:pPr algn="ctr"/>
            <a:r>
              <a:rPr lang="en-US" sz="4000" b="1" dirty="0"/>
              <a:t>Ensure broad inclusion and access to decisions about available resources.</a:t>
            </a:r>
          </a:p>
          <a:p>
            <a:pPr marL="0" indent="0">
              <a:buNone/>
            </a:pPr>
            <a:endParaRPr lang="en-US" dirty="0"/>
          </a:p>
        </p:txBody>
      </p:sp>
      <p:sp>
        <p:nvSpPr>
          <p:cNvPr id="3" name="Footer Placeholder 2">
            <a:extLst>
              <a:ext uri="{FF2B5EF4-FFF2-40B4-BE49-F238E27FC236}">
                <a16:creationId xmlns:a16="http://schemas.microsoft.com/office/drawing/2014/main" id="{AA91DFB3-D7AE-4C49-A204-577B79105FAB}"/>
              </a:ext>
            </a:extLst>
          </p:cNvPr>
          <p:cNvSpPr>
            <a:spLocks noGrp="1"/>
          </p:cNvSpPr>
          <p:nvPr>
            <p:ph type="ftr" sz="quarter" idx="11"/>
          </p:nvPr>
        </p:nvSpPr>
        <p:spPr>
          <a:solidFill>
            <a:srgbClr val="FBD78F"/>
          </a:solidFill>
        </p:spPr>
        <p:txBody>
          <a:bodyPr/>
          <a:lstStyle/>
          <a:p>
            <a:r>
              <a:rPr lang="en-US" dirty="0">
                <a:solidFill>
                  <a:schemeClr val="tx1"/>
                </a:solidFill>
              </a:rPr>
              <a:t>Building Bridges 2019</a:t>
            </a:r>
          </a:p>
        </p:txBody>
      </p:sp>
    </p:spTree>
    <p:extLst>
      <p:ext uri="{BB962C8B-B14F-4D97-AF65-F5344CB8AC3E}">
        <p14:creationId xmlns:p14="http://schemas.microsoft.com/office/powerpoint/2010/main" val="940575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36525"/>
            <a:ext cx="8686800" cy="1616075"/>
          </a:xfrm>
          <a:solidFill>
            <a:srgbClr val="FBD78F"/>
          </a:solidFill>
          <a:ln>
            <a:solidFill>
              <a:srgbClr val="C00000"/>
            </a:solidFill>
          </a:ln>
        </p:spPr>
        <p:txBody>
          <a:bodyPr>
            <a:noAutofit/>
          </a:bodyPr>
          <a:lstStyle/>
          <a:p>
            <a:r>
              <a:rPr lang="en-US" sz="3600" b="1" dirty="0">
                <a:effectLst>
                  <a:outerShdw blurRad="38100" dist="38100" dir="2700000" algn="tl">
                    <a:srgbClr val="000000">
                      <a:alpha val="43137"/>
                    </a:srgbClr>
                  </a:outerShdw>
                </a:effectLst>
              </a:rPr>
              <a:t>Ensure Broad Inclusion and Access </a:t>
            </a:r>
            <a:br>
              <a:rPr lang="en-US" sz="3600" b="1" dirty="0">
                <a:effectLst>
                  <a:outerShdw blurRad="38100" dist="38100" dir="2700000" algn="tl">
                    <a:srgbClr val="000000">
                      <a:alpha val="43137"/>
                    </a:srgbClr>
                  </a:outerShdw>
                </a:effectLst>
              </a:rPr>
            </a:br>
            <a:r>
              <a:rPr lang="en-US" sz="3600" b="1" dirty="0">
                <a:effectLst>
                  <a:outerShdw blurRad="38100" dist="38100" dir="2700000" algn="tl">
                    <a:srgbClr val="000000">
                      <a:alpha val="43137"/>
                    </a:srgbClr>
                  </a:outerShdw>
                </a:effectLst>
              </a:rPr>
              <a:t>to Shared Decision-making over How Resources are Distributed </a:t>
            </a:r>
            <a:endParaRPr lang="en-US" sz="3600" b="1" cap="none"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1896922"/>
            <a:ext cx="8610600" cy="4277397"/>
          </a:xfrm>
          <a:blipFill>
            <a:blip r:embed="rId3"/>
            <a:tile tx="0" ty="0" sx="100000" sy="100000" flip="none" algn="tl"/>
          </a:blipFill>
          <a:ln w="28575">
            <a:solidFill>
              <a:srgbClr val="C00000"/>
            </a:solidFill>
          </a:ln>
        </p:spPr>
        <p:txBody>
          <a:bodyPr>
            <a:normAutofit/>
          </a:bodyPr>
          <a:lstStyle/>
          <a:p>
            <a:pPr marL="0" indent="0">
              <a:buNone/>
            </a:pPr>
            <a:r>
              <a:rPr lang="en-US" b="1" dirty="0"/>
              <a:t>At your workplace / In your work :</a:t>
            </a:r>
          </a:p>
          <a:p>
            <a:pPr marL="0" indent="0">
              <a:buNone/>
            </a:pPr>
            <a:endParaRPr lang="en-US" sz="1800" b="1" dirty="0"/>
          </a:p>
          <a:p>
            <a:r>
              <a:rPr lang="en-US" b="1" i="1" dirty="0"/>
              <a:t>Who is in the room / at the table?</a:t>
            </a:r>
          </a:p>
          <a:p>
            <a:r>
              <a:rPr lang="en-US" b="1" i="1" dirty="0"/>
              <a:t>Whose voices / ideas are heard?</a:t>
            </a:r>
          </a:p>
          <a:p>
            <a:r>
              <a:rPr lang="en-US" b="1" i="1" dirty="0"/>
              <a:t>What kinds of decisions are made?</a:t>
            </a:r>
          </a:p>
          <a:p>
            <a:r>
              <a:rPr lang="en-US" b="1" i="1" dirty="0"/>
              <a:t>What resources are created / distributed?</a:t>
            </a:r>
          </a:p>
          <a:p>
            <a:endParaRPr lang="en-US" dirty="0"/>
          </a:p>
        </p:txBody>
      </p:sp>
      <p:sp>
        <p:nvSpPr>
          <p:cNvPr id="5" name="Footer Placeholder 3"/>
          <p:cNvSpPr>
            <a:spLocks noGrp="1"/>
          </p:cNvSpPr>
          <p:nvPr>
            <p:ph type="ftr" sz="quarter" idx="11"/>
          </p:nvPr>
        </p:nvSpPr>
        <p:spPr>
          <a:solidFill>
            <a:srgbClr val="FBD78F"/>
          </a:solidFill>
        </p:spPr>
        <p:txBody>
          <a:bodyPr/>
          <a:lstStyle/>
          <a:p>
            <a:r>
              <a:rPr lang="en-US" dirty="0">
                <a:solidFill>
                  <a:schemeClr val="tx1"/>
                </a:solidFill>
              </a:rPr>
              <a:t>Building Bridges 2019</a:t>
            </a:r>
          </a:p>
        </p:txBody>
      </p:sp>
    </p:spTree>
    <p:extLst>
      <p:ext uri="{BB962C8B-B14F-4D97-AF65-F5344CB8AC3E}">
        <p14:creationId xmlns:p14="http://schemas.microsoft.com/office/powerpoint/2010/main" val="961178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a:solidFill>
            <a:srgbClr val="FBD78F"/>
          </a:solidFill>
          <a:ln>
            <a:solidFill>
              <a:srgbClr val="C00000"/>
            </a:solidFill>
          </a:ln>
        </p:spPr>
        <p:txBody>
          <a:bodyPr/>
          <a:lstStyle/>
          <a:p>
            <a:r>
              <a:rPr lang="en-US" b="1" dirty="0"/>
              <a:t>SMART </a:t>
            </a:r>
            <a:r>
              <a:rPr lang="en-US" b="1" cap="none" dirty="0"/>
              <a:t>Goals</a:t>
            </a:r>
          </a:p>
        </p:txBody>
      </p:sp>
      <p:sp>
        <p:nvSpPr>
          <p:cNvPr id="3" name="Content Placeholder 2"/>
          <p:cNvSpPr>
            <a:spLocks noGrp="1"/>
          </p:cNvSpPr>
          <p:nvPr>
            <p:ph idx="1"/>
          </p:nvPr>
        </p:nvSpPr>
        <p:spPr>
          <a:xfrm>
            <a:off x="457200" y="1295400"/>
            <a:ext cx="8229600" cy="4830763"/>
          </a:xfrm>
          <a:blipFill>
            <a:blip r:embed="rId2"/>
            <a:tile tx="0" ty="0" sx="100000" sy="100000" flip="none" algn="tl"/>
          </a:blipFill>
          <a:ln w="28575">
            <a:solidFill>
              <a:srgbClr val="C00000"/>
            </a:solidFill>
          </a:ln>
        </p:spPr>
        <p:txBody>
          <a:bodyPr>
            <a:normAutofit fontScale="85000" lnSpcReduction="20000"/>
          </a:bodyPr>
          <a:lstStyle/>
          <a:p>
            <a:r>
              <a:rPr lang="en-US" b="1" dirty="0"/>
              <a:t>Strategic</a:t>
            </a:r>
            <a:r>
              <a:rPr lang="en-US" dirty="0"/>
              <a:t>-reflects an important dimension of what your organization seeks to accomplish (programmatic or capacity-building priorities</a:t>
            </a:r>
          </a:p>
          <a:p>
            <a:r>
              <a:rPr lang="en-US" b="1" dirty="0"/>
              <a:t>Measurable</a:t>
            </a:r>
            <a:r>
              <a:rPr lang="en-US" dirty="0"/>
              <a:t> includes standards by which reasonable people can agree on whether the goal has been met (by numbers or defined qualities)</a:t>
            </a:r>
          </a:p>
          <a:p>
            <a:r>
              <a:rPr lang="en-US" b="1" dirty="0"/>
              <a:t>Ambitious </a:t>
            </a:r>
            <a:r>
              <a:rPr lang="en-US" dirty="0"/>
              <a:t>challenging enough that achievement would mean significant progress: a “stretch” for the organization</a:t>
            </a:r>
          </a:p>
          <a:p>
            <a:r>
              <a:rPr lang="en-US" b="1" dirty="0"/>
              <a:t>Realistic</a:t>
            </a:r>
            <a:r>
              <a:rPr lang="en-US" dirty="0"/>
              <a:t> not so challenging as indicate lack of thought about resources or execution; possible to track and worth the time and energy to do so</a:t>
            </a:r>
          </a:p>
          <a:p>
            <a:r>
              <a:rPr lang="en-US" b="1" dirty="0"/>
              <a:t>Time bound </a:t>
            </a:r>
            <a:r>
              <a:rPr lang="en-US" dirty="0"/>
              <a:t>includes a clear deadline</a:t>
            </a:r>
          </a:p>
          <a:p>
            <a:endParaRPr lang="en-US" dirty="0"/>
          </a:p>
        </p:txBody>
      </p:sp>
      <p:sp>
        <p:nvSpPr>
          <p:cNvPr id="5" name="Footer Placeholder 3"/>
          <p:cNvSpPr>
            <a:spLocks noGrp="1"/>
          </p:cNvSpPr>
          <p:nvPr>
            <p:ph type="ftr" sz="quarter" idx="11"/>
          </p:nvPr>
        </p:nvSpPr>
        <p:spPr>
          <a:solidFill>
            <a:srgbClr val="FBD78F"/>
          </a:solidFill>
        </p:spPr>
        <p:txBody>
          <a:bodyPr/>
          <a:lstStyle/>
          <a:p>
            <a:r>
              <a:rPr lang="en-US" dirty="0">
                <a:solidFill>
                  <a:schemeClr val="tx1"/>
                </a:solidFill>
              </a:rPr>
              <a:t>Building Bridges 2019</a:t>
            </a:r>
          </a:p>
        </p:txBody>
      </p:sp>
    </p:spTree>
    <p:extLst>
      <p:ext uri="{BB962C8B-B14F-4D97-AF65-F5344CB8AC3E}">
        <p14:creationId xmlns:p14="http://schemas.microsoft.com/office/powerpoint/2010/main" val="884690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up)">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1"/>
          </p:nvPr>
        </p:nvSpPr>
        <p:spPr>
          <a:solidFill>
            <a:srgbClr val="FBD78F"/>
          </a:solidFill>
        </p:spPr>
        <p:txBody>
          <a:bodyPr/>
          <a:lstStyle/>
          <a:p>
            <a:r>
              <a:rPr lang="en-US" dirty="0">
                <a:solidFill>
                  <a:schemeClr val="tx1"/>
                </a:solidFill>
              </a:rPr>
              <a:t>Building Bridges 2019</a:t>
            </a:r>
          </a:p>
        </p:txBody>
      </p:sp>
      <p:sp>
        <p:nvSpPr>
          <p:cNvPr id="2" name="Title 1"/>
          <p:cNvSpPr>
            <a:spLocks noGrp="1"/>
          </p:cNvSpPr>
          <p:nvPr>
            <p:ph type="title" idx="4294967295"/>
          </p:nvPr>
        </p:nvSpPr>
        <p:spPr>
          <a:xfrm>
            <a:off x="457200" y="136525"/>
            <a:ext cx="8229600" cy="854075"/>
          </a:xfrm>
          <a:solidFill>
            <a:srgbClr val="FBD78F"/>
          </a:solidFill>
          <a:ln>
            <a:solidFill>
              <a:srgbClr val="C00000"/>
            </a:solidFill>
          </a:ln>
        </p:spPr>
        <p:txBody>
          <a:bodyPr>
            <a:normAutofit/>
          </a:bodyPr>
          <a:lstStyle/>
          <a:p>
            <a:r>
              <a:rPr lang="en-US" b="1" dirty="0">
                <a:effectLst>
                  <a:outerShdw blurRad="38100" dist="38100" dir="2700000" algn="tl">
                    <a:srgbClr val="000000">
                      <a:alpha val="43137"/>
                    </a:srgbClr>
                  </a:outerShdw>
                </a:effectLst>
              </a:rPr>
              <a:t>SMARTIES </a:t>
            </a:r>
            <a:r>
              <a:rPr lang="en-US" b="1" cap="none" dirty="0">
                <a:effectLst>
                  <a:outerShdw blurRad="38100" dist="38100" dir="2700000" algn="tl">
                    <a:srgbClr val="000000">
                      <a:alpha val="43137"/>
                    </a:srgbClr>
                  </a:outerShdw>
                </a:effectLst>
              </a:rPr>
              <a:t>Goals</a:t>
            </a:r>
          </a:p>
        </p:txBody>
      </p:sp>
      <p:sp>
        <p:nvSpPr>
          <p:cNvPr id="3" name="Content Placeholder 2"/>
          <p:cNvSpPr>
            <a:spLocks noGrp="1"/>
          </p:cNvSpPr>
          <p:nvPr>
            <p:ph idx="4294967295"/>
          </p:nvPr>
        </p:nvSpPr>
        <p:spPr>
          <a:xfrm>
            <a:off x="457200" y="990601"/>
            <a:ext cx="8229600" cy="5174456"/>
          </a:xfrm>
          <a:blipFill>
            <a:blip r:embed="rId2"/>
            <a:tile tx="0" ty="0" sx="100000" sy="100000" flip="none" algn="tl"/>
          </a:blipFill>
          <a:ln w="28575">
            <a:solidFill>
              <a:srgbClr val="C00000"/>
            </a:solidFill>
          </a:ln>
        </p:spPr>
        <p:txBody>
          <a:bodyPr>
            <a:normAutofit fontScale="47500" lnSpcReduction="20000"/>
          </a:bodyPr>
          <a:lstStyle/>
          <a:p>
            <a:r>
              <a:rPr lang="en-US" sz="4200" b="1" dirty="0">
                <a:effectLst>
                  <a:outerShdw blurRad="38100" dist="38100" dir="2700000" algn="tl">
                    <a:srgbClr val="000000">
                      <a:alpha val="43137"/>
                    </a:srgbClr>
                  </a:outerShdw>
                </a:effectLst>
              </a:rPr>
              <a:t>Strategic-</a:t>
            </a:r>
            <a:r>
              <a:rPr lang="en-US" sz="4200" dirty="0"/>
              <a:t>reflects an important dimension of what your organization seeks to accomplish (programmatic or capacity-building priorities</a:t>
            </a:r>
          </a:p>
          <a:p>
            <a:r>
              <a:rPr lang="en-US" sz="4200" b="1" dirty="0">
                <a:effectLst>
                  <a:outerShdw blurRad="38100" dist="38100" dir="2700000" algn="tl">
                    <a:srgbClr val="000000">
                      <a:alpha val="43137"/>
                    </a:srgbClr>
                  </a:outerShdw>
                </a:effectLst>
              </a:rPr>
              <a:t>Measurable</a:t>
            </a:r>
            <a:r>
              <a:rPr lang="en-US" sz="4200" dirty="0"/>
              <a:t> includes standards by which reasonable people can agree on whether the goal has been met (by numbers or defined qualities)</a:t>
            </a:r>
          </a:p>
          <a:p>
            <a:r>
              <a:rPr lang="en-US" sz="4200" b="1" dirty="0">
                <a:effectLst>
                  <a:outerShdw blurRad="38100" dist="38100" dir="2700000" algn="tl">
                    <a:srgbClr val="000000">
                      <a:alpha val="43137"/>
                    </a:srgbClr>
                  </a:outerShdw>
                </a:effectLst>
              </a:rPr>
              <a:t>Ambitious</a:t>
            </a:r>
            <a:r>
              <a:rPr lang="en-US" sz="4200" dirty="0"/>
              <a:t> challenging enough that achievement would mean significant progress: a “stretch” for the organization</a:t>
            </a:r>
          </a:p>
          <a:p>
            <a:r>
              <a:rPr lang="en-US" sz="4200" b="1" dirty="0">
                <a:effectLst>
                  <a:outerShdw blurRad="38100" dist="38100" dir="2700000" algn="tl">
                    <a:srgbClr val="000000">
                      <a:alpha val="43137"/>
                    </a:srgbClr>
                  </a:outerShdw>
                </a:effectLst>
              </a:rPr>
              <a:t>Realistic</a:t>
            </a:r>
            <a:r>
              <a:rPr lang="en-US" sz="4200" dirty="0"/>
              <a:t> not so challenging as indicate lack of thought about resources or execution; possible to track and worth the time and energy to do so</a:t>
            </a:r>
          </a:p>
          <a:p>
            <a:r>
              <a:rPr lang="en-US" sz="4200" b="1" dirty="0">
                <a:effectLst>
                  <a:outerShdw blurRad="38100" dist="38100" dir="2700000" algn="tl">
                    <a:srgbClr val="000000">
                      <a:alpha val="43137"/>
                    </a:srgbClr>
                  </a:outerShdw>
                </a:effectLst>
              </a:rPr>
              <a:t>Time bound </a:t>
            </a:r>
            <a:r>
              <a:rPr lang="en-US" sz="4200" dirty="0"/>
              <a:t>includes a clear deadline</a:t>
            </a:r>
          </a:p>
          <a:p>
            <a:r>
              <a:rPr lang="en-US" sz="4200" b="1" dirty="0">
                <a:effectLst>
                  <a:outerShdw blurRad="38100" dist="38100" dir="2700000" algn="tl">
                    <a:srgbClr val="000000">
                      <a:alpha val="43137"/>
                    </a:srgbClr>
                  </a:outerShdw>
                </a:effectLst>
              </a:rPr>
              <a:t>Inclusive </a:t>
            </a:r>
            <a:r>
              <a:rPr lang="en-US" sz="4200" b="1" dirty="0"/>
              <a:t>–</a:t>
            </a:r>
            <a:r>
              <a:rPr lang="en-US" sz="4200" dirty="0"/>
              <a:t>Authentically engages the groups that are historically marginalized, reflecting the social identities we hire or serve, as well as the established players</a:t>
            </a:r>
          </a:p>
          <a:p>
            <a:r>
              <a:rPr lang="en-US" sz="4200" b="1" dirty="0">
                <a:effectLst>
                  <a:outerShdw blurRad="38100" dist="38100" dir="2700000" algn="tl">
                    <a:srgbClr val="000000">
                      <a:alpha val="43137"/>
                    </a:srgbClr>
                  </a:outerShdw>
                </a:effectLst>
              </a:rPr>
              <a:t>Equitable</a:t>
            </a:r>
            <a:r>
              <a:rPr lang="en-US" sz="4200" dirty="0"/>
              <a:t> – Assures that all are treated fairly and have full access to resources and opportunities that meet the varying needs of different stakeholders</a:t>
            </a:r>
          </a:p>
          <a:p>
            <a:r>
              <a:rPr lang="en-US" sz="4200" b="1" dirty="0">
                <a:effectLst>
                  <a:outerShdw blurRad="38100" dist="38100" dir="2700000" algn="tl">
                    <a:srgbClr val="000000">
                      <a:alpha val="43137"/>
                    </a:srgbClr>
                  </a:outerShdw>
                </a:effectLst>
              </a:rPr>
              <a:t>Sustainable</a:t>
            </a:r>
            <a:r>
              <a:rPr lang="en-US" sz="4200" dirty="0"/>
              <a:t> - Ecologically sound, place based, and aligned with natural systems principles </a:t>
            </a:r>
          </a:p>
          <a:p>
            <a:endParaRPr lang="en-US" sz="4500" dirty="0"/>
          </a:p>
        </p:txBody>
      </p:sp>
    </p:spTree>
    <p:extLst>
      <p:ext uri="{BB962C8B-B14F-4D97-AF65-F5344CB8AC3E}">
        <p14:creationId xmlns:p14="http://schemas.microsoft.com/office/powerpoint/2010/main" val="3940875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wipe(up)">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wipe(up)">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wipe(up)">
                                      <p:cBhvr>
                                        <p:cTn id="1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58" y="161926"/>
            <a:ext cx="8229600" cy="752474"/>
          </a:xfrm>
          <a:solidFill>
            <a:srgbClr val="FBD78F"/>
          </a:solidFill>
          <a:ln>
            <a:solidFill>
              <a:srgbClr val="C00000"/>
            </a:solidFill>
          </a:ln>
        </p:spPr>
        <p:txBody>
          <a:bodyPr>
            <a:normAutofit fontScale="90000"/>
          </a:bodyPr>
          <a:lstStyle/>
          <a:p>
            <a:r>
              <a:rPr lang="en-US" b="1" dirty="0">
                <a:effectLst>
                  <a:outerShdw blurRad="38100" dist="38100" dir="2700000" algn="tl">
                    <a:srgbClr val="000000">
                      <a:alpha val="43137"/>
                    </a:srgbClr>
                  </a:outerShdw>
                </a:effectLst>
              </a:rPr>
              <a:t>Examples</a:t>
            </a:r>
          </a:p>
        </p:txBody>
      </p:sp>
      <p:sp>
        <p:nvSpPr>
          <p:cNvPr id="5" name="Text Placeholder 4"/>
          <p:cNvSpPr>
            <a:spLocks noGrp="1"/>
          </p:cNvSpPr>
          <p:nvPr>
            <p:ph type="body" idx="1"/>
          </p:nvPr>
        </p:nvSpPr>
        <p:spPr>
          <a:xfrm>
            <a:off x="459698" y="930076"/>
            <a:ext cx="4040188" cy="479740"/>
          </a:xfrm>
          <a:solidFill>
            <a:srgbClr val="FBD78F"/>
          </a:solidFill>
          <a:ln>
            <a:solidFill>
              <a:srgbClr val="C00000"/>
            </a:solidFill>
          </a:ln>
        </p:spPr>
        <p:txBody>
          <a:bodyPr>
            <a:normAutofit/>
          </a:bodyPr>
          <a:lstStyle/>
          <a:p>
            <a:pPr algn="ctr"/>
            <a:r>
              <a:rPr lang="en-US" dirty="0"/>
              <a:t>From SMART GOALS</a:t>
            </a:r>
          </a:p>
        </p:txBody>
      </p:sp>
      <p:sp>
        <p:nvSpPr>
          <p:cNvPr id="6" name="Content Placeholder 5"/>
          <p:cNvSpPr>
            <a:spLocks noGrp="1"/>
          </p:cNvSpPr>
          <p:nvPr>
            <p:ph sz="half" idx="2"/>
          </p:nvPr>
        </p:nvSpPr>
        <p:spPr>
          <a:xfrm>
            <a:off x="304800" y="1522585"/>
            <a:ext cx="4194175" cy="4857521"/>
          </a:xfrm>
          <a:blipFill>
            <a:blip r:embed="rId2"/>
            <a:tile tx="0" ty="0" sx="100000" sy="100000" flip="none" algn="tl"/>
          </a:blipFill>
          <a:ln w="28575">
            <a:solidFill>
              <a:srgbClr val="C00000"/>
            </a:solidFill>
          </a:ln>
        </p:spPr>
        <p:txBody>
          <a:bodyPr>
            <a:noAutofit/>
          </a:bodyPr>
          <a:lstStyle/>
          <a:p>
            <a:r>
              <a:rPr lang="en-US" b="1" dirty="0"/>
              <a:t>Build a volunteer team of 100 door to-door canvassers</a:t>
            </a:r>
          </a:p>
          <a:p>
            <a:pPr marL="0" indent="0">
              <a:buNone/>
            </a:pPr>
            <a:endParaRPr lang="en-US" sz="200" b="1" dirty="0"/>
          </a:p>
          <a:p>
            <a:pPr marL="0" indent="0">
              <a:buNone/>
            </a:pPr>
            <a:endParaRPr lang="en-US" b="1" dirty="0"/>
          </a:p>
          <a:p>
            <a:r>
              <a:rPr lang="en-US" b="1" dirty="0"/>
              <a:t>Get at least 70% “very satisfied” on all trainings</a:t>
            </a:r>
          </a:p>
          <a:p>
            <a:pPr marL="0" indent="0">
              <a:buNone/>
            </a:pPr>
            <a:endParaRPr lang="en-US" sz="800" b="1" dirty="0"/>
          </a:p>
          <a:p>
            <a:endParaRPr lang="en-US" sz="100" b="1" dirty="0"/>
          </a:p>
          <a:p>
            <a:r>
              <a:rPr lang="en-US" b="1" dirty="0"/>
              <a:t>Respond to emails within 24</a:t>
            </a:r>
            <a:br>
              <a:rPr lang="en-US" b="1" dirty="0"/>
            </a:br>
            <a:r>
              <a:rPr lang="en-US" b="1" dirty="0"/>
              <a:t>hours</a:t>
            </a:r>
          </a:p>
          <a:p>
            <a:pPr marL="0" indent="0">
              <a:buNone/>
            </a:pPr>
            <a:endParaRPr lang="en-US" sz="900" b="1" dirty="0"/>
          </a:p>
          <a:p>
            <a:r>
              <a:rPr lang="en-US" b="1" dirty="0"/>
              <a:t>Make sure everyone’s IT needs are met with a customer service approach</a:t>
            </a:r>
          </a:p>
          <a:p>
            <a:pPr marL="0" indent="0">
              <a:buNone/>
            </a:pPr>
            <a:endParaRPr lang="en-US" sz="1050" b="1" dirty="0"/>
          </a:p>
          <a:p>
            <a:endParaRPr lang="en-US" b="1" dirty="0"/>
          </a:p>
        </p:txBody>
      </p:sp>
      <p:sp>
        <p:nvSpPr>
          <p:cNvPr id="7" name="Text Placeholder 6"/>
          <p:cNvSpPr>
            <a:spLocks noGrp="1"/>
          </p:cNvSpPr>
          <p:nvPr>
            <p:ph type="body" sz="quarter" idx="3"/>
          </p:nvPr>
        </p:nvSpPr>
        <p:spPr>
          <a:xfrm>
            <a:off x="4641883" y="930076"/>
            <a:ext cx="4041775" cy="479739"/>
          </a:xfrm>
          <a:solidFill>
            <a:srgbClr val="FBD78F"/>
          </a:solidFill>
          <a:ln>
            <a:solidFill>
              <a:srgbClr val="C00000"/>
            </a:solidFill>
          </a:ln>
        </p:spPr>
        <p:txBody>
          <a:bodyPr>
            <a:normAutofit/>
          </a:bodyPr>
          <a:lstStyle/>
          <a:p>
            <a:pPr algn="ctr"/>
            <a:r>
              <a:rPr lang="en-US" dirty="0"/>
              <a:t>To SMARTIES GOALS</a:t>
            </a:r>
          </a:p>
        </p:txBody>
      </p:sp>
      <p:sp>
        <p:nvSpPr>
          <p:cNvPr id="8" name="Content Placeholder 7"/>
          <p:cNvSpPr>
            <a:spLocks noGrp="1"/>
          </p:cNvSpPr>
          <p:nvPr>
            <p:ph sz="quarter" idx="4"/>
          </p:nvPr>
        </p:nvSpPr>
        <p:spPr>
          <a:xfrm>
            <a:off x="4641883" y="1529655"/>
            <a:ext cx="4194175" cy="4857521"/>
          </a:xfrm>
          <a:blipFill>
            <a:blip r:embed="rId2"/>
            <a:tile tx="0" ty="0" sx="100000" sy="100000" flip="none" algn="tl"/>
          </a:blipFill>
          <a:ln w="28575">
            <a:solidFill>
              <a:srgbClr val="C00000"/>
            </a:solidFill>
          </a:ln>
        </p:spPr>
        <p:txBody>
          <a:bodyPr>
            <a:normAutofit fontScale="25000" lnSpcReduction="20000"/>
          </a:bodyPr>
          <a:lstStyle/>
          <a:p>
            <a:r>
              <a:rPr lang="en-US" sz="9600" b="1" dirty="0"/>
              <a:t>Recruit 10 people of color onto the volunteer leadership team first, to help shape the way we run the canvasses</a:t>
            </a:r>
          </a:p>
          <a:p>
            <a:r>
              <a:rPr lang="en-US" sz="9600" b="1" dirty="0"/>
              <a:t>With no gaps across race + gender</a:t>
            </a:r>
          </a:p>
          <a:p>
            <a:pPr marL="0" indent="0">
              <a:buNone/>
            </a:pPr>
            <a:endParaRPr lang="en-US" sz="800" b="1" dirty="0"/>
          </a:p>
          <a:p>
            <a:r>
              <a:rPr lang="en-US" sz="9600" b="1" dirty="0"/>
              <a:t>Prioritize those with the least access to help from our team</a:t>
            </a:r>
          </a:p>
          <a:p>
            <a:pPr marL="0" indent="0">
              <a:buNone/>
            </a:pPr>
            <a:endParaRPr lang="en-US" sz="400" b="1" dirty="0"/>
          </a:p>
          <a:p>
            <a:r>
              <a:rPr lang="en-US" sz="9600" b="1" dirty="0"/>
              <a:t>With no gaps along lines of identity in who we serve, how we serve them – and we’ll survey folks at the end of each quarter.</a:t>
            </a:r>
          </a:p>
          <a:p>
            <a:pPr marL="0" indent="0">
              <a:buNone/>
            </a:pPr>
            <a:endParaRPr lang="en-US" sz="3200" b="1" dirty="0"/>
          </a:p>
          <a:p>
            <a:pPr marL="0" indent="0">
              <a:buNone/>
            </a:pPr>
            <a:endParaRPr lang="en-US" sz="8000" b="1" dirty="0"/>
          </a:p>
          <a:p>
            <a:endParaRPr lang="en-US" sz="1800" dirty="0"/>
          </a:p>
        </p:txBody>
      </p:sp>
      <p:sp>
        <p:nvSpPr>
          <p:cNvPr id="9" name="Footer Placeholder 3"/>
          <p:cNvSpPr>
            <a:spLocks noGrp="1"/>
          </p:cNvSpPr>
          <p:nvPr>
            <p:ph type="ftr" sz="quarter" idx="11"/>
          </p:nvPr>
        </p:nvSpPr>
        <p:spPr>
          <a:xfrm>
            <a:off x="3123407" y="6492875"/>
            <a:ext cx="2895600" cy="365125"/>
          </a:xfrm>
          <a:solidFill>
            <a:srgbClr val="FBD78F"/>
          </a:solidFill>
          <a:ln>
            <a:solidFill>
              <a:srgbClr val="FF0000"/>
            </a:solidFill>
          </a:ln>
        </p:spPr>
        <p:txBody>
          <a:bodyPr/>
          <a:lstStyle/>
          <a:p>
            <a:r>
              <a:rPr lang="en-US" dirty="0">
                <a:solidFill>
                  <a:schemeClr val="tx1"/>
                </a:solidFill>
              </a:rPr>
              <a:t>Building Bridges 2019</a:t>
            </a:r>
          </a:p>
        </p:txBody>
      </p:sp>
    </p:spTree>
    <p:extLst>
      <p:ext uri="{BB962C8B-B14F-4D97-AF65-F5344CB8AC3E}">
        <p14:creationId xmlns:p14="http://schemas.microsoft.com/office/powerpoint/2010/main" val="3316895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arn(outVertical)">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nodeType="click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barn(outVertical)">
                                      <p:cBhvr>
                                        <p:cTn id="22" dur="500"/>
                                        <p:tgtEl>
                                          <p:spTgt spid="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fade">
                                      <p:cBhvr>
                                        <p:cTn id="27" dur="500"/>
                                        <p:tgtEl>
                                          <p:spTgt spid="6">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37" fill="hold" nodeType="clickEffect">
                                  <p:stCondLst>
                                    <p:cond delay="0"/>
                                  </p:stCondLst>
                                  <p:childTnLst>
                                    <p:set>
                                      <p:cBhvr>
                                        <p:cTn id="31" dur="1" fill="hold">
                                          <p:stCondLst>
                                            <p:cond delay="0"/>
                                          </p:stCondLst>
                                        </p:cTn>
                                        <p:tgtEl>
                                          <p:spTgt spid="8">
                                            <p:txEl>
                                              <p:pRg st="3" end="3"/>
                                            </p:txEl>
                                          </p:spTgt>
                                        </p:tgtEl>
                                        <p:attrNameLst>
                                          <p:attrName>style.visibility</p:attrName>
                                        </p:attrNameLst>
                                      </p:cBhvr>
                                      <p:to>
                                        <p:strVal val="visible"/>
                                      </p:to>
                                    </p:set>
                                    <p:animEffect transition="in" filter="barn(outVertical)">
                                      <p:cBhvr>
                                        <p:cTn id="32" dur="500"/>
                                        <p:tgtEl>
                                          <p:spTgt spid="8">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8" end="8"/>
                                            </p:txEl>
                                          </p:spTgt>
                                        </p:tgtEl>
                                        <p:attrNameLst>
                                          <p:attrName>style.visibility</p:attrName>
                                        </p:attrNameLst>
                                      </p:cBhvr>
                                      <p:to>
                                        <p:strVal val="visible"/>
                                      </p:to>
                                    </p:set>
                                    <p:animEffect transition="in" filter="fade">
                                      <p:cBhvr>
                                        <p:cTn id="37" dur="500"/>
                                        <p:tgtEl>
                                          <p:spTgt spid="6">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8">
                                            <p:txEl>
                                              <p:pRg st="5" end="5"/>
                                            </p:txEl>
                                          </p:spTgt>
                                        </p:tgtEl>
                                        <p:attrNameLst>
                                          <p:attrName>style.visibility</p:attrName>
                                        </p:attrNameLst>
                                      </p:cBhvr>
                                      <p:to>
                                        <p:strVal val="visible"/>
                                      </p:to>
                                    </p:set>
                                    <p:animEffect transition="in" filter="wipe(up)">
                                      <p:cBhvr>
                                        <p:cTn id="42"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58" y="161926"/>
            <a:ext cx="8229600" cy="752474"/>
          </a:xfrm>
          <a:solidFill>
            <a:srgbClr val="FBD78F"/>
          </a:solidFill>
          <a:ln>
            <a:solidFill>
              <a:srgbClr val="C00000"/>
            </a:solidFill>
          </a:ln>
        </p:spPr>
        <p:txBody>
          <a:bodyPr>
            <a:normAutofit fontScale="90000"/>
          </a:bodyPr>
          <a:lstStyle/>
          <a:p>
            <a:r>
              <a:rPr lang="en-US" b="1" dirty="0">
                <a:effectLst>
                  <a:outerShdw blurRad="38100" dist="38100" dir="2700000" algn="tl">
                    <a:srgbClr val="000000">
                      <a:alpha val="43137"/>
                    </a:srgbClr>
                  </a:outerShdw>
                </a:effectLst>
              </a:rPr>
              <a:t>Examples</a:t>
            </a:r>
          </a:p>
        </p:txBody>
      </p:sp>
      <p:sp>
        <p:nvSpPr>
          <p:cNvPr id="5" name="Text Placeholder 4"/>
          <p:cNvSpPr>
            <a:spLocks noGrp="1"/>
          </p:cNvSpPr>
          <p:nvPr>
            <p:ph type="body" idx="1"/>
          </p:nvPr>
        </p:nvSpPr>
        <p:spPr>
          <a:xfrm>
            <a:off x="431277" y="1009858"/>
            <a:ext cx="4040188" cy="479494"/>
          </a:xfrm>
          <a:solidFill>
            <a:srgbClr val="FBD78F"/>
          </a:solidFill>
          <a:ln>
            <a:solidFill>
              <a:srgbClr val="C00000"/>
            </a:solidFill>
          </a:ln>
        </p:spPr>
        <p:txBody>
          <a:bodyPr>
            <a:normAutofit/>
          </a:bodyPr>
          <a:lstStyle/>
          <a:p>
            <a:pPr algn="ctr"/>
            <a:r>
              <a:rPr lang="en-US" dirty="0"/>
              <a:t>From SMART GOALS</a:t>
            </a:r>
          </a:p>
        </p:txBody>
      </p:sp>
      <p:sp>
        <p:nvSpPr>
          <p:cNvPr id="6" name="Content Placeholder 5"/>
          <p:cNvSpPr>
            <a:spLocks noGrp="1"/>
          </p:cNvSpPr>
          <p:nvPr>
            <p:ph sz="half" idx="2"/>
          </p:nvPr>
        </p:nvSpPr>
        <p:spPr>
          <a:xfrm>
            <a:off x="355077" y="1617214"/>
            <a:ext cx="4116388" cy="4739135"/>
          </a:xfrm>
          <a:blipFill>
            <a:blip r:embed="rId2"/>
            <a:tile tx="0" ty="0" sx="100000" sy="100000" flip="none" algn="tl"/>
          </a:blipFill>
          <a:ln w="28575">
            <a:solidFill>
              <a:srgbClr val="C00000"/>
            </a:solidFill>
          </a:ln>
        </p:spPr>
        <p:txBody>
          <a:bodyPr>
            <a:noAutofit/>
          </a:bodyPr>
          <a:lstStyle/>
          <a:p>
            <a:pPr marL="0" indent="0">
              <a:buNone/>
            </a:pPr>
            <a:r>
              <a:rPr lang="en-US" b="1" dirty="0"/>
              <a:t>We will increase people’s base pay. </a:t>
            </a:r>
          </a:p>
          <a:p>
            <a:pPr marL="0" indent="0">
              <a:buNone/>
            </a:pPr>
            <a:endParaRPr lang="en-US" b="1" dirty="0"/>
          </a:p>
          <a:p>
            <a:pPr marL="0" indent="0">
              <a:buNone/>
            </a:pPr>
            <a:endParaRPr lang="en-US" sz="1600" b="1" dirty="0"/>
          </a:p>
          <a:p>
            <a:pPr marL="0" indent="0">
              <a:buNone/>
            </a:pPr>
            <a:r>
              <a:rPr lang="en-US" b="1" dirty="0"/>
              <a:t>We will ensure that our hiring is non-discriminatory.</a:t>
            </a:r>
          </a:p>
        </p:txBody>
      </p:sp>
      <p:sp>
        <p:nvSpPr>
          <p:cNvPr id="7" name="Text Placeholder 6"/>
          <p:cNvSpPr>
            <a:spLocks noGrp="1"/>
          </p:cNvSpPr>
          <p:nvPr>
            <p:ph type="body" sz="quarter" idx="3"/>
          </p:nvPr>
        </p:nvSpPr>
        <p:spPr>
          <a:xfrm>
            <a:off x="4632456" y="1009858"/>
            <a:ext cx="4041775" cy="479494"/>
          </a:xfrm>
          <a:solidFill>
            <a:srgbClr val="FBD78F"/>
          </a:solidFill>
          <a:ln>
            <a:solidFill>
              <a:srgbClr val="C00000"/>
            </a:solidFill>
          </a:ln>
        </p:spPr>
        <p:txBody>
          <a:bodyPr>
            <a:normAutofit/>
          </a:bodyPr>
          <a:lstStyle/>
          <a:p>
            <a:pPr algn="ctr"/>
            <a:r>
              <a:rPr lang="en-US" dirty="0"/>
              <a:t>To SMARTIES GOALS</a:t>
            </a:r>
          </a:p>
        </p:txBody>
      </p:sp>
      <p:sp>
        <p:nvSpPr>
          <p:cNvPr id="8" name="Content Placeholder 7"/>
          <p:cNvSpPr>
            <a:spLocks noGrp="1"/>
          </p:cNvSpPr>
          <p:nvPr>
            <p:ph sz="quarter" idx="4"/>
          </p:nvPr>
        </p:nvSpPr>
        <p:spPr>
          <a:xfrm>
            <a:off x="4632456" y="1618333"/>
            <a:ext cx="4194175" cy="4738016"/>
          </a:xfrm>
          <a:blipFill>
            <a:blip r:embed="rId2"/>
            <a:tile tx="0" ty="0" sx="100000" sy="100000" flip="none" algn="tl"/>
          </a:blipFill>
          <a:ln w="28575">
            <a:solidFill>
              <a:srgbClr val="C00000"/>
            </a:solidFill>
          </a:ln>
        </p:spPr>
        <p:txBody>
          <a:bodyPr>
            <a:normAutofit/>
          </a:bodyPr>
          <a:lstStyle/>
          <a:p>
            <a:pPr marL="0" indent="0">
              <a:buNone/>
            </a:pPr>
            <a:r>
              <a:rPr lang="en-US" sz="1800" b="1" dirty="0"/>
              <a:t>We will ensure that all employees make at least a living wage and increase base pay as COLA changes.</a:t>
            </a:r>
          </a:p>
          <a:p>
            <a:pPr marL="0" indent="0">
              <a:buNone/>
            </a:pPr>
            <a:endParaRPr lang="en-US" sz="1800" b="1" dirty="0"/>
          </a:p>
          <a:p>
            <a:pPr marL="0" indent="0">
              <a:buNone/>
            </a:pPr>
            <a:endParaRPr lang="en-US" sz="1050" b="1" dirty="0"/>
          </a:p>
          <a:p>
            <a:pPr marL="0" indent="0">
              <a:buNone/>
            </a:pPr>
            <a:r>
              <a:rPr lang="en-US" sz="2000" b="1" dirty="0"/>
              <a:t>We will establish advisory groups in under-represented communities to identify the most effective strategies for getting people from those communities into our hiring pool. </a:t>
            </a:r>
          </a:p>
          <a:p>
            <a:pPr marL="0" indent="0">
              <a:buNone/>
            </a:pPr>
            <a:r>
              <a:rPr lang="en-US" sz="2000" b="1" dirty="0"/>
              <a:t>We will implement those strategies, and avoid hiring for new positions unless the hiring pool includes candidates that represent the diversity we are seeking.</a:t>
            </a:r>
          </a:p>
        </p:txBody>
      </p:sp>
      <p:sp>
        <p:nvSpPr>
          <p:cNvPr id="9" name="Footer Placeholder 3"/>
          <p:cNvSpPr>
            <a:spLocks noGrp="1"/>
          </p:cNvSpPr>
          <p:nvPr>
            <p:ph type="ftr" sz="quarter" idx="11"/>
          </p:nvPr>
        </p:nvSpPr>
        <p:spPr>
          <a:xfrm>
            <a:off x="3121058" y="6392626"/>
            <a:ext cx="2895600" cy="365125"/>
          </a:xfrm>
          <a:solidFill>
            <a:srgbClr val="FBD78F"/>
          </a:solidFill>
        </p:spPr>
        <p:txBody>
          <a:bodyPr/>
          <a:lstStyle/>
          <a:p>
            <a:r>
              <a:rPr lang="en-US" dirty="0">
                <a:solidFill>
                  <a:schemeClr val="tx1"/>
                </a:solidFill>
              </a:rPr>
              <a:t>Building Bridges 2019</a:t>
            </a:r>
          </a:p>
        </p:txBody>
      </p:sp>
    </p:spTree>
    <p:extLst>
      <p:ext uri="{BB962C8B-B14F-4D97-AF65-F5344CB8AC3E}">
        <p14:creationId xmlns:p14="http://schemas.microsoft.com/office/powerpoint/2010/main" val="3357389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left)">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ipe(up)">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wipe(up)">
                                      <p:cBhvr>
                                        <p:cTn id="2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424" y="100249"/>
            <a:ext cx="8229600" cy="718951"/>
          </a:xfrm>
          <a:solidFill>
            <a:srgbClr val="FBD78F"/>
          </a:solidFill>
          <a:ln>
            <a:solidFill>
              <a:srgbClr val="C00000"/>
            </a:solidFill>
          </a:ln>
        </p:spPr>
        <p:txBody>
          <a:bodyPr>
            <a:normAutofit fontScale="90000"/>
          </a:bodyPr>
          <a:lstStyle/>
          <a:p>
            <a:r>
              <a:rPr lang="en-US" b="1" dirty="0">
                <a:effectLst>
                  <a:outerShdw blurRad="38100" dist="38100" dir="2700000" algn="tl">
                    <a:srgbClr val="000000">
                      <a:alpha val="43137"/>
                    </a:srgbClr>
                  </a:outerShdw>
                </a:effectLst>
              </a:rPr>
              <a:t>Examples</a:t>
            </a:r>
          </a:p>
        </p:txBody>
      </p:sp>
      <p:sp>
        <p:nvSpPr>
          <p:cNvPr id="5" name="Text Placeholder 4"/>
          <p:cNvSpPr>
            <a:spLocks noGrp="1"/>
          </p:cNvSpPr>
          <p:nvPr>
            <p:ph type="body" idx="1"/>
          </p:nvPr>
        </p:nvSpPr>
        <p:spPr>
          <a:xfrm>
            <a:off x="431277" y="883934"/>
            <a:ext cx="4040188" cy="479494"/>
          </a:xfrm>
          <a:solidFill>
            <a:srgbClr val="FBD78F"/>
          </a:solidFill>
          <a:ln>
            <a:solidFill>
              <a:srgbClr val="C00000"/>
            </a:solidFill>
          </a:ln>
        </p:spPr>
        <p:txBody>
          <a:bodyPr>
            <a:normAutofit/>
          </a:bodyPr>
          <a:lstStyle/>
          <a:p>
            <a:pPr algn="ctr"/>
            <a:r>
              <a:rPr lang="en-US" dirty="0"/>
              <a:t>From SMART GOALS</a:t>
            </a:r>
          </a:p>
        </p:txBody>
      </p:sp>
      <p:sp>
        <p:nvSpPr>
          <p:cNvPr id="6" name="Content Placeholder 5"/>
          <p:cNvSpPr>
            <a:spLocks noGrp="1"/>
          </p:cNvSpPr>
          <p:nvPr>
            <p:ph sz="half" idx="2"/>
          </p:nvPr>
        </p:nvSpPr>
        <p:spPr>
          <a:xfrm>
            <a:off x="357575" y="1426438"/>
            <a:ext cx="4116388" cy="4820597"/>
          </a:xfrm>
          <a:blipFill>
            <a:blip r:embed="rId2"/>
            <a:tile tx="0" ty="0" sx="100000" sy="100000" flip="none" algn="tl"/>
          </a:blipFill>
          <a:ln w="28575">
            <a:solidFill>
              <a:srgbClr val="C00000"/>
            </a:solidFill>
          </a:ln>
        </p:spPr>
        <p:txBody>
          <a:bodyPr>
            <a:noAutofit/>
          </a:bodyPr>
          <a:lstStyle/>
          <a:p>
            <a:pPr marL="457200" indent="-457200">
              <a:buFont typeface="+mj-lt"/>
              <a:buAutoNum type="arabicPeriod"/>
            </a:pPr>
            <a:r>
              <a:rPr lang="en-US" sz="2000" b="1" dirty="0"/>
              <a:t>In 2020, at least 50% of our steering committee (5-6) will be residents of rural towns villages</a:t>
            </a:r>
          </a:p>
          <a:p>
            <a:pPr marL="457200" indent="-457200">
              <a:buFont typeface="+mj-lt"/>
              <a:buAutoNum type="arabicPeriod"/>
            </a:pPr>
            <a:endParaRPr lang="en-US" sz="2000" b="1" dirty="0"/>
          </a:p>
          <a:p>
            <a:pPr marL="457200" indent="-457200">
              <a:buFont typeface="+mj-lt"/>
              <a:buAutoNum type="arabicPeriod"/>
            </a:pPr>
            <a:r>
              <a:rPr lang="en-US" sz="2000" b="1" dirty="0"/>
              <a:t>3 new members 16-20 years old     will be added to our program committee </a:t>
            </a:r>
          </a:p>
          <a:p>
            <a:pPr marL="457200" indent="-457200">
              <a:buFont typeface="+mj-lt"/>
              <a:buAutoNum type="arabicPeriod"/>
            </a:pPr>
            <a:endParaRPr lang="en-US" sz="2000" b="1" dirty="0"/>
          </a:p>
          <a:p>
            <a:pPr marL="457200" indent="-457200">
              <a:buFont typeface="+mj-lt"/>
              <a:buAutoNum type="arabicPeriod"/>
            </a:pPr>
            <a:r>
              <a:rPr lang="en-US" sz="2000" b="1" dirty="0"/>
              <a:t>By 2019, we will  2 LGBTQ people onto the hiring committee</a:t>
            </a:r>
          </a:p>
          <a:p>
            <a:pPr marL="457200" indent="-457200">
              <a:buFont typeface="+mj-lt"/>
              <a:buAutoNum type="arabicPeriod"/>
            </a:pPr>
            <a:endParaRPr lang="en-US" sz="600" b="1" dirty="0"/>
          </a:p>
          <a:p>
            <a:pPr marL="457200" indent="-457200">
              <a:buFont typeface="+mj-lt"/>
              <a:buAutoNum type="arabicPeriod"/>
            </a:pPr>
            <a:r>
              <a:rPr lang="en-US" sz="2000" b="1" dirty="0"/>
              <a:t>We will increase diversity by 6 well-qualified people of under-represented identities. </a:t>
            </a:r>
          </a:p>
        </p:txBody>
      </p:sp>
      <p:sp>
        <p:nvSpPr>
          <p:cNvPr id="7" name="Text Placeholder 6"/>
          <p:cNvSpPr>
            <a:spLocks noGrp="1"/>
          </p:cNvSpPr>
          <p:nvPr>
            <p:ph type="body" sz="quarter" idx="3"/>
          </p:nvPr>
        </p:nvSpPr>
        <p:spPr>
          <a:xfrm>
            <a:off x="4622249" y="883934"/>
            <a:ext cx="4041775" cy="479494"/>
          </a:xfrm>
          <a:solidFill>
            <a:srgbClr val="FBD78F"/>
          </a:solidFill>
          <a:ln>
            <a:solidFill>
              <a:srgbClr val="C00000"/>
            </a:solidFill>
          </a:ln>
        </p:spPr>
        <p:txBody>
          <a:bodyPr>
            <a:normAutofit/>
          </a:bodyPr>
          <a:lstStyle/>
          <a:p>
            <a:pPr algn="ctr"/>
            <a:r>
              <a:rPr lang="en-US" dirty="0"/>
              <a:t>To SMARTIES GOALS</a:t>
            </a:r>
          </a:p>
        </p:txBody>
      </p:sp>
      <p:sp>
        <p:nvSpPr>
          <p:cNvPr id="8" name="Content Placeholder 7"/>
          <p:cNvSpPr>
            <a:spLocks noGrp="1"/>
          </p:cNvSpPr>
          <p:nvPr>
            <p:ph sz="quarter" idx="4"/>
          </p:nvPr>
        </p:nvSpPr>
        <p:spPr>
          <a:xfrm>
            <a:off x="4627851" y="1509019"/>
            <a:ext cx="4194175" cy="4738016"/>
          </a:xfrm>
          <a:blipFill>
            <a:blip r:embed="rId2"/>
            <a:tile tx="0" ty="0" sx="100000" sy="100000" flip="none" algn="tl"/>
          </a:blipFill>
          <a:ln w="28575">
            <a:solidFill>
              <a:srgbClr val="C00000"/>
            </a:solidFill>
          </a:ln>
        </p:spPr>
        <p:txBody>
          <a:bodyPr>
            <a:normAutofit fontScale="40000" lnSpcReduction="20000"/>
          </a:bodyPr>
          <a:lstStyle/>
          <a:p>
            <a:pPr marL="0" indent="0">
              <a:buNone/>
            </a:pPr>
            <a:r>
              <a:rPr lang="en-US" sz="3200" b="1" dirty="0"/>
              <a:t>1b. On alternate months, meetings will be held in a rural library or hall that is most convenient for all members to travel to.  On alternate months we will meet at CCE.. </a:t>
            </a:r>
          </a:p>
          <a:p>
            <a:pPr marL="0" indent="0">
              <a:buNone/>
            </a:pPr>
            <a:r>
              <a:rPr lang="en-US" sz="3200" b="1" dirty="0"/>
              <a:t>1c. We will organize car pools to facilitate transit from homes furthest out.  </a:t>
            </a:r>
          </a:p>
          <a:p>
            <a:pPr marL="0" indent="0">
              <a:buNone/>
            </a:pPr>
            <a:r>
              <a:rPr lang="en-US" sz="2000" b="1" dirty="0"/>
              <a:t>____________________________________________________________________________</a:t>
            </a:r>
          </a:p>
          <a:p>
            <a:pPr marL="0" indent="0">
              <a:buNone/>
            </a:pPr>
            <a:endParaRPr lang="en-US" sz="2000" b="1" dirty="0"/>
          </a:p>
          <a:p>
            <a:pPr marL="0" indent="0">
              <a:buNone/>
            </a:pPr>
            <a:r>
              <a:rPr lang="en-US" sz="3200" b="1" dirty="0"/>
              <a:t>2b. We will offer rides and stipends of $15-20 for young people to attend meetings. </a:t>
            </a:r>
          </a:p>
          <a:p>
            <a:pPr marL="0" indent="0">
              <a:buNone/>
            </a:pPr>
            <a:r>
              <a:rPr lang="en-US" sz="3200" b="1" dirty="0"/>
              <a:t>2c. Committee will meet after 3 pm on mutually-convenient weekday afternoons or early evenings.</a:t>
            </a:r>
          </a:p>
          <a:p>
            <a:pPr marL="0" indent="0">
              <a:buNone/>
            </a:pPr>
            <a:r>
              <a:rPr lang="en-US" sz="3200" b="1" dirty="0"/>
              <a:t>2d. Before transitioning off the Steering Committee, we will ask juniors and seniors to recommend and invite two sophomores to visit a committee meeting with them.  </a:t>
            </a:r>
          </a:p>
          <a:p>
            <a:pPr marL="0" indent="0">
              <a:buNone/>
            </a:pPr>
            <a:r>
              <a:rPr lang="en-US" sz="3200" b="1" dirty="0"/>
              <a:t>________________________________________________</a:t>
            </a:r>
          </a:p>
          <a:p>
            <a:pPr marL="0" indent="0">
              <a:buNone/>
            </a:pPr>
            <a:r>
              <a:rPr lang="en-US" sz="3200" b="1" dirty="0"/>
              <a:t>3b. We will institute the use of gender-affirming pronouns at training workshops and community focus groups and planning retreats.</a:t>
            </a:r>
          </a:p>
          <a:p>
            <a:pPr marL="0" indent="0">
              <a:buNone/>
            </a:pPr>
            <a:r>
              <a:rPr lang="en-US" sz="3200" b="1" dirty="0"/>
              <a:t>3c. Job postings will be edited for inclusive language  encouraging to a diverse range of applicants.</a:t>
            </a:r>
          </a:p>
          <a:p>
            <a:pPr marL="0" indent="0">
              <a:buNone/>
            </a:pPr>
            <a:r>
              <a:rPr lang="en-US" sz="2000" b="1" dirty="0"/>
              <a:t>_____________________________________________________________________________</a:t>
            </a:r>
            <a:endParaRPr lang="en-US" sz="3200" b="1" dirty="0"/>
          </a:p>
          <a:p>
            <a:pPr marL="0" indent="0">
              <a:buNone/>
            </a:pPr>
            <a:endParaRPr lang="en-US" sz="3200" b="1" dirty="0"/>
          </a:p>
          <a:p>
            <a:pPr marL="0" indent="0">
              <a:buNone/>
            </a:pPr>
            <a:r>
              <a:rPr lang="en-US" sz="3200" b="1" dirty="0"/>
              <a:t>4b. By June of 2020, Board officers and committee chairs will include three or more women, two POC, one young person, and one LGBTQ person in leadership roles</a:t>
            </a:r>
          </a:p>
          <a:p>
            <a:pPr marL="0" indent="0">
              <a:buNone/>
            </a:pPr>
            <a:r>
              <a:rPr lang="en-US" sz="3200" b="1" dirty="0"/>
              <a:t>4c. We will conduct an organizational climate survey and institute exit interviews for all staff or board who leave. </a:t>
            </a:r>
          </a:p>
          <a:p>
            <a:pPr marL="0" indent="0">
              <a:buNone/>
            </a:pPr>
            <a:endParaRPr lang="en-US" sz="1800" dirty="0"/>
          </a:p>
        </p:txBody>
      </p:sp>
      <p:sp>
        <p:nvSpPr>
          <p:cNvPr id="9" name="Footer Placeholder 3"/>
          <p:cNvSpPr>
            <a:spLocks noGrp="1"/>
          </p:cNvSpPr>
          <p:nvPr>
            <p:ph type="ftr" sz="quarter" idx="11"/>
          </p:nvPr>
        </p:nvSpPr>
        <p:spPr>
          <a:xfrm>
            <a:off x="3121058" y="6392626"/>
            <a:ext cx="2895600" cy="365125"/>
          </a:xfrm>
          <a:solidFill>
            <a:srgbClr val="FBD78F"/>
          </a:solidFill>
        </p:spPr>
        <p:txBody>
          <a:bodyPr/>
          <a:lstStyle/>
          <a:p>
            <a:r>
              <a:rPr lang="en-US" dirty="0">
                <a:solidFill>
                  <a:schemeClr val="tx1"/>
                </a:solidFill>
              </a:rPr>
              <a:t>Building Bridges 2019</a:t>
            </a:r>
          </a:p>
        </p:txBody>
      </p:sp>
    </p:spTree>
    <p:extLst>
      <p:ext uri="{BB962C8B-B14F-4D97-AF65-F5344CB8AC3E}">
        <p14:creationId xmlns:p14="http://schemas.microsoft.com/office/powerpoint/2010/main" val="282777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left)">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wipe(left)">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wipe(up)">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wipe(up)">
                                      <p:cBhvr>
                                        <p:cTn id="32" dur="5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wipe(up)">
                                      <p:cBhvr>
                                        <p:cTn id="37" dur="500"/>
                                        <p:tgtEl>
                                          <p:spTgt spid="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4" end="4"/>
                                            </p:txEl>
                                          </p:spTgt>
                                        </p:tgtEl>
                                        <p:attrNameLst>
                                          <p:attrName>style.visibility</p:attrName>
                                        </p:attrNameLst>
                                      </p:cBhvr>
                                      <p:to>
                                        <p:strVal val="visible"/>
                                      </p:to>
                                    </p:set>
                                    <p:animEffect transition="in" filter="fade">
                                      <p:cBhvr>
                                        <p:cTn id="42" dur="500"/>
                                        <p:tgtEl>
                                          <p:spTgt spid="6">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8">
                                            <p:txEl>
                                              <p:pRg st="8" end="8"/>
                                            </p:txEl>
                                          </p:spTgt>
                                        </p:tgtEl>
                                        <p:attrNameLst>
                                          <p:attrName>style.visibility</p:attrName>
                                        </p:attrNameLst>
                                      </p:cBhvr>
                                      <p:to>
                                        <p:strVal val="visible"/>
                                      </p:to>
                                    </p:set>
                                    <p:animEffect transition="in" filter="wipe(left)">
                                      <p:cBhvr>
                                        <p:cTn id="47" dur="500"/>
                                        <p:tgtEl>
                                          <p:spTgt spid="8">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8">
                                            <p:txEl>
                                              <p:pRg st="9" end="9"/>
                                            </p:txEl>
                                          </p:spTgt>
                                        </p:tgtEl>
                                        <p:attrNameLst>
                                          <p:attrName>style.visibility</p:attrName>
                                        </p:attrNameLst>
                                      </p:cBhvr>
                                      <p:to>
                                        <p:strVal val="visible"/>
                                      </p:to>
                                    </p:set>
                                    <p:animEffect transition="in" filter="wipe(up)">
                                      <p:cBhvr>
                                        <p:cTn id="52" dur="500"/>
                                        <p:tgtEl>
                                          <p:spTgt spid="8">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6">
                                            <p:txEl>
                                              <p:pRg st="6" end="6"/>
                                            </p:txEl>
                                          </p:spTgt>
                                        </p:tgtEl>
                                        <p:attrNameLst>
                                          <p:attrName>style.visibility</p:attrName>
                                        </p:attrNameLst>
                                      </p:cBhvr>
                                      <p:to>
                                        <p:strVal val="visible"/>
                                      </p:to>
                                    </p:set>
                                    <p:animEffect transition="in" filter="fade">
                                      <p:cBhvr>
                                        <p:cTn id="57" dur="500"/>
                                        <p:tgtEl>
                                          <p:spTgt spid="6">
                                            <p:txEl>
                                              <p:pRg st="6" end="6"/>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8">
                                            <p:txEl>
                                              <p:pRg st="12" end="12"/>
                                            </p:txEl>
                                          </p:spTgt>
                                        </p:tgtEl>
                                        <p:attrNameLst>
                                          <p:attrName>style.visibility</p:attrName>
                                        </p:attrNameLst>
                                      </p:cBhvr>
                                      <p:to>
                                        <p:strVal val="visible"/>
                                      </p:to>
                                    </p:set>
                                    <p:animEffect transition="in" filter="wipe(up)">
                                      <p:cBhvr>
                                        <p:cTn id="62" dur="500"/>
                                        <p:tgtEl>
                                          <p:spTgt spid="8">
                                            <p:txEl>
                                              <p:pRg st="12" end="1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nodeType="clickEffect">
                                  <p:stCondLst>
                                    <p:cond delay="0"/>
                                  </p:stCondLst>
                                  <p:childTnLst>
                                    <p:set>
                                      <p:cBhvr>
                                        <p:cTn id="66" dur="1" fill="hold">
                                          <p:stCondLst>
                                            <p:cond delay="0"/>
                                          </p:stCondLst>
                                        </p:cTn>
                                        <p:tgtEl>
                                          <p:spTgt spid="8">
                                            <p:txEl>
                                              <p:pRg st="13" end="13"/>
                                            </p:txEl>
                                          </p:spTgt>
                                        </p:tgtEl>
                                        <p:attrNameLst>
                                          <p:attrName>style.visibility</p:attrName>
                                        </p:attrNameLst>
                                      </p:cBhvr>
                                      <p:to>
                                        <p:strVal val="visible"/>
                                      </p:to>
                                    </p:set>
                                    <p:animEffect transition="in" filter="wipe(up)">
                                      <p:cBhvr>
                                        <p:cTn id="67" dur="500"/>
                                        <p:tgtEl>
                                          <p:spTgt spid="8">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58" y="161926"/>
            <a:ext cx="8229600" cy="752474"/>
          </a:xfrm>
          <a:solidFill>
            <a:srgbClr val="FBD78F"/>
          </a:solidFill>
          <a:ln>
            <a:solidFill>
              <a:srgbClr val="C00000"/>
            </a:solidFill>
          </a:ln>
        </p:spPr>
        <p:txBody>
          <a:bodyPr>
            <a:normAutofit fontScale="90000"/>
          </a:bodyPr>
          <a:lstStyle/>
          <a:p>
            <a:r>
              <a:rPr lang="en-US" b="1" dirty="0">
                <a:effectLst>
                  <a:outerShdw blurRad="38100" dist="38100" dir="2700000" algn="tl">
                    <a:srgbClr val="000000">
                      <a:alpha val="43137"/>
                    </a:srgbClr>
                  </a:outerShdw>
                </a:effectLst>
              </a:rPr>
              <a:t>Examples</a:t>
            </a:r>
          </a:p>
        </p:txBody>
      </p:sp>
      <p:sp>
        <p:nvSpPr>
          <p:cNvPr id="5" name="Text Placeholder 4"/>
          <p:cNvSpPr>
            <a:spLocks noGrp="1"/>
          </p:cNvSpPr>
          <p:nvPr>
            <p:ph type="body" idx="1"/>
          </p:nvPr>
        </p:nvSpPr>
        <p:spPr>
          <a:xfrm>
            <a:off x="431277" y="1009858"/>
            <a:ext cx="4040188" cy="479494"/>
          </a:xfrm>
          <a:solidFill>
            <a:srgbClr val="FBD78F"/>
          </a:solidFill>
          <a:ln>
            <a:solidFill>
              <a:srgbClr val="C00000"/>
            </a:solidFill>
          </a:ln>
        </p:spPr>
        <p:txBody>
          <a:bodyPr>
            <a:normAutofit/>
          </a:bodyPr>
          <a:lstStyle/>
          <a:p>
            <a:pPr algn="ctr"/>
            <a:r>
              <a:rPr lang="en-US" dirty="0"/>
              <a:t>From SMART GOALS</a:t>
            </a:r>
          </a:p>
        </p:txBody>
      </p:sp>
      <p:sp>
        <p:nvSpPr>
          <p:cNvPr id="6" name="Content Placeholder 5"/>
          <p:cNvSpPr>
            <a:spLocks noGrp="1"/>
          </p:cNvSpPr>
          <p:nvPr>
            <p:ph sz="half" idx="2"/>
          </p:nvPr>
        </p:nvSpPr>
        <p:spPr>
          <a:xfrm>
            <a:off x="355077" y="1617215"/>
            <a:ext cx="4116388" cy="4553868"/>
          </a:xfrm>
          <a:blipFill>
            <a:blip r:embed="rId2"/>
            <a:tile tx="0" ty="0" sx="100000" sy="100000" flip="none" algn="tl"/>
          </a:blipFill>
          <a:ln w="28575">
            <a:solidFill>
              <a:srgbClr val="C00000"/>
            </a:solidFill>
          </a:ln>
        </p:spPr>
        <p:txBody>
          <a:bodyPr>
            <a:noAutofit/>
          </a:bodyPr>
          <a:lstStyle/>
          <a:p>
            <a:pPr marL="0" indent="0">
              <a:buNone/>
            </a:pPr>
            <a:r>
              <a:rPr lang="en-US" sz="2000" b="1" dirty="0"/>
              <a:t>Increase attendance and participation at monthly focus group sessions</a:t>
            </a:r>
          </a:p>
          <a:p>
            <a:pPr marL="0" indent="0">
              <a:buNone/>
            </a:pPr>
            <a:endParaRPr lang="en-US" sz="2000" b="1" dirty="0"/>
          </a:p>
        </p:txBody>
      </p:sp>
      <p:sp>
        <p:nvSpPr>
          <p:cNvPr id="7" name="Text Placeholder 6"/>
          <p:cNvSpPr>
            <a:spLocks noGrp="1"/>
          </p:cNvSpPr>
          <p:nvPr>
            <p:ph type="body" sz="quarter" idx="3"/>
          </p:nvPr>
        </p:nvSpPr>
        <p:spPr>
          <a:xfrm>
            <a:off x="4632456" y="1009858"/>
            <a:ext cx="4041775" cy="479494"/>
          </a:xfrm>
          <a:solidFill>
            <a:srgbClr val="FBD78F"/>
          </a:solidFill>
          <a:ln>
            <a:solidFill>
              <a:srgbClr val="C00000"/>
            </a:solidFill>
          </a:ln>
        </p:spPr>
        <p:txBody>
          <a:bodyPr>
            <a:normAutofit/>
          </a:bodyPr>
          <a:lstStyle/>
          <a:p>
            <a:pPr algn="ctr"/>
            <a:r>
              <a:rPr lang="en-US" dirty="0"/>
              <a:t>To SMARTIES GOALS</a:t>
            </a:r>
          </a:p>
        </p:txBody>
      </p:sp>
      <p:sp>
        <p:nvSpPr>
          <p:cNvPr id="8" name="Content Placeholder 7"/>
          <p:cNvSpPr>
            <a:spLocks noGrp="1"/>
          </p:cNvSpPr>
          <p:nvPr>
            <p:ph sz="quarter" idx="4"/>
          </p:nvPr>
        </p:nvSpPr>
        <p:spPr>
          <a:xfrm>
            <a:off x="4632456" y="1618333"/>
            <a:ext cx="4194175" cy="4553867"/>
          </a:xfrm>
          <a:blipFill>
            <a:blip r:embed="rId2"/>
            <a:tile tx="0" ty="0" sx="100000" sy="100000" flip="none" algn="tl"/>
          </a:blipFill>
          <a:ln w="28575">
            <a:solidFill>
              <a:srgbClr val="C00000"/>
            </a:solidFill>
          </a:ln>
        </p:spPr>
        <p:txBody>
          <a:bodyPr>
            <a:normAutofit/>
          </a:bodyPr>
          <a:lstStyle/>
          <a:p>
            <a:r>
              <a:rPr lang="en-US" sz="2000" b="1" dirty="0"/>
              <a:t>By holding sessions at local community centers, offering rides, food, and childcare, paying participants for their time, and not using any single use items or bottled water.</a:t>
            </a:r>
          </a:p>
          <a:p>
            <a:r>
              <a:rPr lang="en-US" sz="2000" b="1" dirty="0"/>
              <a:t>Establish relationships with minority food producers and vendors leading to catered events that better distribute community wealth   </a:t>
            </a:r>
          </a:p>
          <a:p>
            <a:endParaRPr lang="en-US" sz="1800" b="1" dirty="0"/>
          </a:p>
          <a:p>
            <a:endParaRPr lang="en-US" sz="1050" b="1" dirty="0"/>
          </a:p>
          <a:p>
            <a:pPr marL="0" indent="0">
              <a:buNone/>
            </a:pPr>
            <a:endParaRPr lang="en-US" sz="1800" b="1" dirty="0"/>
          </a:p>
        </p:txBody>
      </p:sp>
      <p:sp>
        <p:nvSpPr>
          <p:cNvPr id="9" name="Footer Placeholder 3"/>
          <p:cNvSpPr>
            <a:spLocks noGrp="1"/>
          </p:cNvSpPr>
          <p:nvPr>
            <p:ph type="ftr" sz="quarter" idx="11"/>
          </p:nvPr>
        </p:nvSpPr>
        <p:spPr>
          <a:xfrm>
            <a:off x="3121058" y="6392626"/>
            <a:ext cx="2895600" cy="365125"/>
          </a:xfrm>
          <a:solidFill>
            <a:srgbClr val="FBD78F"/>
          </a:solidFill>
        </p:spPr>
        <p:txBody>
          <a:bodyPr/>
          <a:lstStyle/>
          <a:p>
            <a:r>
              <a:rPr lang="en-US" dirty="0">
                <a:solidFill>
                  <a:schemeClr val="tx1"/>
                </a:solidFill>
              </a:rPr>
              <a:t>Building Bridges 2019</a:t>
            </a:r>
          </a:p>
        </p:txBody>
      </p:sp>
    </p:spTree>
    <p:extLst>
      <p:ext uri="{BB962C8B-B14F-4D97-AF65-F5344CB8AC3E}">
        <p14:creationId xmlns:p14="http://schemas.microsoft.com/office/powerpoint/2010/main" val="1847258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up)">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wipe(up)">
                                      <p:cBhvr>
                                        <p:cTn id="1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13364" y="167806"/>
            <a:ext cx="8229600" cy="944562"/>
          </a:xfrm>
          <a:solidFill>
            <a:srgbClr val="FBD78F"/>
          </a:solidFill>
          <a:ln>
            <a:solidFill>
              <a:srgbClr val="C00000"/>
            </a:solidFill>
          </a:ln>
        </p:spPr>
        <p:txBody>
          <a:bodyPr/>
          <a:lstStyle/>
          <a:p>
            <a:r>
              <a:rPr lang="en-US" b="1" dirty="0">
                <a:effectLst>
                  <a:outerShdw blurRad="38100" dist="38100" dir="2700000" algn="tl">
                    <a:srgbClr val="000000">
                      <a:alpha val="43137"/>
                    </a:srgbClr>
                  </a:outerShdw>
                </a:effectLst>
              </a:rPr>
              <a:t>Building Bridges Vision</a:t>
            </a:r>
          </a:p>
        </p:txBody>
      </p:sp>
      <p:sp>
        <p:nvSpPr>
          <p:cNvPr id="9" name="Content Placeholder 8"/>
          <p:cNvSpPr>
            <a:spLocks noGrp="1"/>
          </p:cNvSpPr>
          <p:nvPr>
            <p:ph idx="1"/>
          </p:nvPr>
        </p:nvSpPr>
        <p:spPr>
          <a:xfrm>
            <a:off x="457200" y="1371600"/>
            <a:ext cx="8229600" cy="4754563"/>
          </a:xfrm>
          <a:blipFill>
            <a:blip r:embed="rId2"/>
            <a:tile tx="0" ty="0" sx="100000" sy="100000" flip="none" algn="tl"/>
          </a:blipFill>
          <a:ln w="19050">
            <a:solidFill>
              <a:srgbClr val="FF0000"/>
            </a:solidFill>
          </a:ln>
        </p:spPr>
        <p:txBody>
          <a:bodyPr>
            <a:normAutofit fontScale="77500" lnSpcReduction="20000"/>
          </a:bodyPr>
          <a:lstStyle/>
          <a:p>
            <a:pPr marL="0" indent="0" algn="ctr">
              <a:buNone/>
            </a:pPr>
            <a:r>
              <a:rPr lang="en-US" sz="4100" b="1" i="1" dirty="0">
                <a:solidFill>
                  <a:srgbClr val="008000"/>
                </a:solidFill>
              </a:rPr>
              <a:t>  A socially just, ecologically sound </a:t>
            </a:r>
            <a:br>
              <a:rPr lang="en-US" sz="4100" b="1" i="1" dirty="0">
                <a:solidFill>
                  <a:srgbClr val="008000"/>
                </a:solidFill>
              </a:rPr>
            </a:br>
            <a:r>
              <a:rPr lang="en-US" sz="4100" b="1" i="1" dirty="0">
                <a:solidFill>
                  <a:srgbClr val="008000"/>
                </a:solidFill>
              </a:rPr>
              <a:t>local economy that works for everyone</a:t>
            </a:r>
          </a:p>
          <a:p>
            <a:pPr marL="0" indent="0">
              <a:buNone/>
            </a:pPr>
            <a:endParaRPr lang="en-US" sz="1050" b="1" dirty="0"/>
          </a:p>
          <a:p>
            <a:r>
              <a:rPr lang="en-US" sz="3600" b="1" dirty="0"/>
              <a:t>This means that a region where all of us have social and economic justice,  fairness and full human rights, has to become a clean, healthy and sustainable environment for all, meeting our </a:t>
            </a:r>
            <a:br>
              <a:rPr lang="en-US" sz="3600" b="1" dirty="0"/>
            </a:br>
            <a:r>
              <a:rPr lang="en-US" sz="3600" b="1" dirty="0"/>
              <a:t>green energy goals for our mutual survival. </a:t>
            </a:r>
          </a:p>
          <a:p>
            <a:r>
              <a:rPr lang="en-US" sz="3600" b="1" dirty="0"/>
              <a:t>Social justice has no meaning without a healthy place where life can thrive. </a:t>
            </a:r>
          </a:p>
          <a:p>
            <a:r>
              <a:rPr lang="en-US" sz="3600" b="1" dirty="0"/>
              <a:t>We are inextricably bound together in the web</a:t>
            </a:r>
            <a:br>
              <a:rPr lang="en-US" sz="3600" b="1" dirty="0"/>
            </a:br>
            <a:r>
              <a:rPr lang="en-US" sz="3600" b="1" dirty="0"/>
              <a:t>of life and are working for right relationship to </a:t>
            </a:r>
            <a:br>
              <a:rPr lang="en-US" sz="3600" b="1" dirty="0"/>
            </a:br>
            <a:r>
              <a:rPr lang="en-US" sz="3600" b="1" i="1" dirty="0"/>
              <a:t>people, planet, partnership, prosperity, and peace.</a:t>
            </a:r>
          </a:p>
          <a:p>
            <a:endParaRPr lang="en-US" dirty="0"/>
          </a:p>
        </p:txBody>
      </p:sp>
      <p:pic>
        <p:nvPicPr>
          <p:cNvPr id="22" name="Graphic 21" descr="Spider web">
            <a:extLst>
              <a:ext uri="{FF2B5EF4-FFF2-40B4-BE49-F238E27FC236}">
                <a16:creationId xmlns:a16="http://schemas.microsoft.com/office/drawing/2014/main" id="{47A469A1-41BF-4CF5-8912-1E76DF60713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69405" y="4314278"/>
            <a:ext cx="1417492" cy="1417492"/>
          </a:xfrm>
          <a:prstGeom prst="rect">
            <a:avLst/>
          </a:prstGeom>
        </p:spPr>
      </p:pic>
      <p:sp>
        <p:nvSpPr>
          <p:cNvPr id="10" name="Footer Placeholder 3"/>
          <p:cNvSpPr>
            <a:spLocks noGrp="1"/>
          </p:cNvSpPr>
          <p:nvPr>
            <p:ph type="ftr" sz="quarter" idx="11"/>
          </p:nvPr>
        </p:nvSpPr>
        <p:spPr>
          <a:solidFill>
            <a:srgbClr val="FBD78F"/>
          </a:solidFill>
        </p:spPr>
        <p:txBody>
          <a:bodyPr/>
          <a:lstStyle/>
          <a:p>
            <a:r>
              <a:rPr lang="en-US" dirty="0">
                <a:solidFill>
                  <a:schemeClr val="tx1"/>
                </a:solidFill>
              </a:rPr>
              <a:t>Building Bridges 2019</a:t>
            </a:r>
          </a:p>
        </p:txBody>
      </p:sp>
      <p:sp>
        <p:nvSpPr>
          <p:cNvPr id="2" name="Sun 1">
            <a:extLst>
              <a:ext uri="{FF2B5EF4-FFF2-40B4-BE49-F238E27FC236}">
                <a16:creationId xmlns:a16="http://schemas.microsoft.com/office/drawing/2014/main" id="{59C9C99B-8AA9-488F-976F-5F59D00F36F2}"/>
              </a:ext>
            </a:extLst>
          </p:cNvPr>
          <p:cNvSpPr/>
          <p:nvPr/>
        </p:nvSpPr>
        <p:spPr>
          <a:xfrm>
            <a:off x="1219200" y="364721"/>
            <a:ext cx="544411" cy="550732"/>
          </a:xfrm>
          <a:prstGeom prst="sun">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descr="Frog">
            <a:extLst>
              <a:ext uri="{FF2B5EF4-FFF2-40B4-BE49-F238E27FC236}">
                <a16:creationId xmlns:a16="http://schemas.microsoft.com/office/drawing/2014/main" id="{D6906488-7E64-4BCB-8652-C31CA0379FC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6621" y="1371600"/>
            <a:ext cx="1006513" cy="1006513"/>
          </a:xfrm>
          <a:prstGeom prst="rect">
            <a:avLst/>
          </a:prstGeom>
        </p:spPr>
      </p:pic>
      <p:pic>
        <p:nvPicPr>
          <p:cNvPr id="12" name="Graphic 11" descr="Bee">
            <a:extLst>
              <a:ext uri="{FF2B5EF4-FFF2-40B4-BE49-F238E27FC236}">
                <a16:creationId xmlns:a16="http://schemas.microsoft.com/office/drawing/2014/main" id="{5FFC56DD-D443-4EC0-9B11-B91B4626E4C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962675">
            <a:off x="5860903" y="4413103"/>
            <a:ext cx="587147" cy="587147"/>
          </a:xfrm>
          <a:prstGeom prst="rect">
            <a:avLst/>
          </a:prstGeom>
        </p:spPr>
      </p:pic>
      <p:pic>
        <p:nvPicPr>
          <p:cNvPr id="16" name="Graphic 15" descr="Butterfly">
            <a:extLst>
              <a:ext uri="{FF2B5EF4-FFF2-40B4-BE49-F238E27FC236}">
                <a16:creationId xmlns:a16="http://schemas.microsoft.com/office/drawing/2014/main" id="{C8AA3632-EBA7-4C23-9786-B5F2B0C6F39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20422768">
            <a:off x="7768536" y="1254598"/>
            <a:ext cx="1069804" cy="1069804"/>
          </a:xfrm>
          <a:prstGeom prst="rect">
            <a:avLst/>
          </a:prstGeom>
        </p:spPr>
      </p:pic>
      <p:pic>
        <p:nvPicPr>
          <p:cNvPr id="20" name="Graphic 19" descr="Grapes">
            <a:extLst>
              <a:ext uri="{FF2B5EF4-FFF2-40B4-BE49-F238E27FC236}">
                <a16:creationId xmlns:a16="http://schemas.microsoft.com/office/drawing/2014/main" id="{10C1DECF-E9BB-44BA-B7EC-6442B4544BF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20709100">
            <a:off x="116621" y="3141451"/>
            <a:ext cx="838623" cy="838623"/>
          </a:xfrm>
          <a:prstGeom prst="rect">
            <a:avLst/>
          </a:prstGeom>
        </p:spPr>
      </p:pic>
      <p:pic>
        <p:nvPicPr>
          <p:cNvPr id="18" name="Graphic 17" descr="Beehive">
            <a:extLst>
              <a:ext uri="{FF2B5EF4-FFF2-40B4-BE49-F238E27FC236}">
                <a16:creationId xmlns:a16="http://schemas.microsoft.com/office/drawing/2014/main" id="{DA0CD1DD-654E-4153-9A65-C712D08544DF}"/>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541433" y="3019773"/>
            <a:ext cx="1150008" cy="1150008"/>
          </a:xfrm>
          <a:prstGeom prst="rect">
            <a:avLst/>
          </a:prstGeom>
        </p:spPr>
      </p:pic>
      <p:pic>
        <p:nvPicPr>
          <p:cNvPr id="30" name="Graphic 29" descr="Moon and stars">
            <a:extLst>
              <a:ext uri="{FF2B5EF4-FFF2-40B4-BE49-F238E27FC236}">
                <a16:creationId xmlns:a16="http://schemas.microsoft.com/office/drawing/2014/main" id="{85641178-E695-448B-8AF5-0C3D0E21CA19}"/>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541433" y="408353"/>
            <a:ext cx="550732" cy="550732"/>
          </a:xfrm>
          <a:prstGeom prst="rect">
            <a:avLst/>
          </a:prstGeom>
        </p:spPr>
      </p:pic>
    </p:spTree>
    <p:extLst>
      <p:ext uri="{BB962C8B-B14F-4D97-AF65-F5344CB8AC3E}">
        <p14:creationId xmlns:p14="http://schemas.microsoft.com/office/powerpoint/2010/main" val="28585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circle(in)">
                                      <p:cBhvr>
                                        <p:cTn id="17" dur="20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barn(outVertical)">
                                      <p:cBhvr>
                                        <p:cTn id="22" dur="500"/>
                                        <p:tgtEl>
                                          <p:spTgt spid="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80">
                                          <p:stCondLst>
                                            <p:cond delay="0"/>
                                          </p:stCondLst>
                                        </p:cTn>
                                        <p:tgtEl>
                                          <p:spTgt spid="5"/>
                                        </p:tgtEl>
                                      </p:cBhvr>
                                    </p:animEffect>
                                    <p:anim calcmode="lin" valueType="num">
                                      <p:cBhvr>
                                        <p:cTn id="2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3" dur="26">
                                          <p:stCondLst>
                                            <p:cond delay="650"/>
                                          </p:stCondLst>
                                        </p:cTn>
                                        <p:tgtEl>
                                          <p:spTgt spid="5"/>
                                        </p:tgtEl>
                                      </p:cBhvr>
                                      <p:to x="100000" y="60000"/>
                                    </p:animScale>
                                    <p:animScale>
                                      <p:cBhvr>
                                        <p:cTn id="34" dur="166" decel="50000">
                                          <p:stCondLst>
                                            <p:cond delay="676"/>
                                          </p:stCondLst>
                                        </p:cTn>
                                        <p:tgtEl>
                                          <p:spTgt spid="5"/>
                                        </p:tgtEl>
                                      </p:cBhvr>
                                      <p:to x="100000" y="100000"/>
                                    </p:animScale>
                                    <p:animScale>
                                      <p:cBhvr>
                                        <p:cTn id="35" dur="26">
                                          <p:stCondLst>
                                            <p:cond delay="1312"/>
                                          </p:stCondLst>
                                        </p:cTn>
                                        <p:tgtEl>
                                          <p:spTgt spid="5"/>
                                        </p:tgtEl>
                                      </p:cBhvr>
                                      <p:to x="100000" y="80000"/>
                                    </p:animScale>
                                    <p:animScale>
                                      <p:cBhvr>
                                        <p:cTn id="36" dur="166" decel="50000">
                                          <p:stCondLst>
                                            <p:cond delay="1338"/>
                                          </p:stCondLst>
                                        </p:cTn>
                                        <p:tgtEl>
                                          <p:spTgt spid="5"/>
                                        </p:tgtEl>
                                      </p:cBhvr>
                                      <p:to x="100000" y="100000"/>
                                    </p:animScale>
                                    <p:animScale>
                                      <p:cBhvr>
                                        <p:cTn id="37" dur="26">
                                          <p:stCondLst>
                                            <p:cond delay="1642"/>
                                          </p:stCondLst>
                                        </p:cTn>
                                        <p:tgtEl>
                                          <p:spTgt spid="5"/>
                                        </p:tgtEl>
                                      </p:cBhvr>
                                      <p:to x="100000" y="90000"/>
                                    </p:animScale>
                                    <p:animScale>
                                      <p:cBhvr>
                                        <p:cTn id="38" dur="166" decel="50000">
                                          <p:stCondLst>
                                            <p:cond delay="1668"/>
                                          </p:stCondLst>
                                        </p:cTn>
                                        <p:tgtEl>
                                          <p:spTgt spid="5"/>
                                        </p:tgtEl>
                                      </p:cBhvr>
                                      <p:to x="100000" y="100000"/>
                                    </p:animScale>
                                    <p:animScale>
                                      <p:cBhvr>
                                        <p:cTn id="39" dur="26">
                                          <p:stCondLst>
                                            <p:cond delay="1808"/>
                                          </p:stCondLst>
                                        </p:cTn>
                                        <p:tgtEl>
                                          <p:spTgt spid="5"/>
                                        </p:tgtEl>
                                      </p:cBhvr>
                                      <p:to x="100000" y="95000"/>
                                    </p:animScale>
                                    <p:animScale>
                                      <p:cBhvr>
                                        <p:cTn id="40" dur="166" decel="50000">
                                          <p:stCondLst>
                                            <p:cond delay="1834"/>
                                          </p:stCondLst>
                                        </p:cTn>
                                        <p:tgtEl>
                                          <p:spTgt spid="5"/>
                                        </p:tgtEl>
                                      </p:cBhvr>
                                      <p:to x="100000" y="100000"/>
                                    </p:animScale>
                                  </p:childTnLst>
                                </p:cTn>
                              </p:par>
                            </p:childTnLst>
                          </p:cTn>
                        </p:par>
                      </p:childTnLst>
                    </p:cTn>
                  </p:par>
                  <p:par>
                    <p:cTn id="41" fill="hold">
                      <p:stCondLst>
                        <p:cond delay="indefinite"/>
                      </p:stCondLst>
                      <p:childTnLst>
                        <p:par>
                          <p:cTn id="42" fill="hold">
                            <p:stCondLst>
                              <p:cond delay="0"/>
                            </p:stCondLst>
                            <p:childTnLst>
                              <p:par>
                                <p:cTn id="43" presetID="45" presetClass="entr" presetSubtype="0" fill="hold"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2000"/>
                                        <p:tgtEl>
                                          <p:spTgt spid="16"/>
                                        </p:tgtEl>
                                      </p:cBhvr>
                                    </p:animEffect>
                                    <p:anim calcmode="lin" valueType="num">
                                      <p:cBhvr>
                                        <p:cTn id="46" dur="2000" fill="hold"/>
                                        <p:tgtEl>
                                          <p:spTgt spid="16"/>
                                        </p:tgtEl>
                                        <p:attrNameLst>
                                          <p:attrName>ppt_w</p:attrName>
                                        </p:attrNameLst>
                                      </p:cBhvr>
                                      <p:tavLst>
                                        <p:tav tm="0" fmla="#ppt_w*sin(2.5*pi*$)">
                                          <p:val>
                                            <p:fltVal val="0"/>
                                          </p:val>
                                        </p:tav>
                                        <p:tav tm="100000">
                                          <p:val>
                                            <p:fltVal val="1"/>
                                          </p:val>
                                        </p:tav>
                                      </p:tavLst>
                                    </p:anim>
                                    <p:anim calcmode="lin" valueType="num">
                                      <p:cBhvr>
                                        <p:cTn id="47" dur="20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9">
                                            <p:txEl>
                                              <p:pRg st="2" end="2"/>
                                            </p:txEl>
                                          </p:spTgt>
                                        </p:tgtEl>
                                        <p:attrNameLst>
                                          <p:attrName>style.visibility</p:attrName>
                                        </p:attrNameLst>
                                      </p:cBhvr>
                                      <p:to>
                                        <p:strVal val="visible"/>
                                      </p:to>
                                    </p:set>
                                    <p:animEffect transition="in" filter="wipe(up)">
                                      <p:cBhvr>
                                        <p:cTn id="52" dur="500"/>
                                        <p:tgtEl>
                                          <p:spTgt spid="9">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box(in)">
                                      <p:cBhvr>
                                        <p:cTn id="57" dur="20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2" fill="hold"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9">
                                            <p:txEl>
                                              <p:pRg st="3" end="3"/>
                                            </p:txEl>
                                          </p:spTgt>
                                        </p:tgtEl>
                                        <p:attrNameLst>
                                          <p:attrName>style.visibility</p:attrName>
                                        </p:attrNameLst>
                                      </p:cBhvr>
                                      <p:to>
                                        <p:strVal val="visible"/>
                                      </p:to>
                                    </p:set>
                                    <p:animEffect transition="in" filter="wipe(left)">
                                      <p:cBhvr>
                                        <p:cTn id="67" dur="500"/>
                                        <p:tgtEl>
                                          <p:spTgt spid="9">
                                            <p:txEl>
                                              <p:pRg st="3" end="3"/>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12"/>
                                        </p:tgtEl>
                                        <p:attrNameLst>
                                          <p:attrName>style.visibility</p:attrName>
                                        </p:attrNameLst>
                                      </p:cBhvr>
                                      <p:to>
                                        <p:strVal val="visible"/>
                                      </p:to>
                                    </p:set>
                                    <p:anim calcmode="lin" valueType="num">
                                      <p:cBhvr additive="base">
                                        <p:cTn id="72" dur="500" fill="hold"/>
                                        <p:tgtEl>
                                          <p:spTgt spid="12"/>
                                        </p:tgtEl>
                                        <p:attrNameLst>
                                          <p:attrName>ppt_x</p:attrName>
                                        </p:attrNameLst>
                                      </p:cBhvr>
                                      <p:tavLst>
                                        <p:tav tm="0">
                                          <p:val>
                                            <p:strVal val="#ppt_x"/>
                                          </p:val>
                                        </p:tav>
                                        <p:tav tm="100000">
                                          <p:val>
                                            <p:strVal val="#ppt_x"/>
                                          </p:val>
                                        </p:tav>
                                      </p:tavLst>
                                    </p:anim>
                                    <p:anim calcmode="lin" valueType="num">
                                      <p:cBhvr additive="base">
                                        <p:cTn id="7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nodeType="clickEffect">
                                  <p:stCondLst>
                                    <p:cond delay="0"/>
                                  </p:stCondLst>
                                  <p:childTnLst>
                                    <p:set>
                                      <p:cBhvr>
                                        <p:cTn id="77" dur="1" fill="hold">
                                          <p:stCondLst>
                                            <p:cond delay="0"/>
                                          </p:stCondLst>
                                        </p:cTn>
                                        <p:tgtEl>
                                          <p:spTgt spid="9">
                                            <p:txEl>
                                              <p:pRg st="4" end="4"/>
                                            </p:txEl>
                                          </p:spTgt>
                                        </p:tgtEl>
                                        <p:attrNameLst>
                                          <p:attrName>style.visibility</p:attrName>
                                        </p:attrNameLst>
                                      </p:cBhvr>
                                      <p:to>
                                        <p:strVal val="visible"/>
                                      </p:to>
                                    </p:set>
                                    <p:animEffect transition="in" filter="wipe(left)">
                                      <p:cBhvr>
                                        <p:cTn id="78" dur="500"/>
                                        <p:tgtEl>
                                          <p:spTgt spid="9">
                                            <p:txEl>
                                              <p:pRg st="4" end="4"/>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16" presetClass="entr" presetSubtype="37" fill="hold" nodeType="click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barn(outVertical)">
                                      <p:cBhvr>
                                        <p:cTn id="8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BD78F"/>
          </a:solidFill>
          <a:ln>
            <a:solidFill>
              <a:srgbClr val="C00000"/>
            </a:solidFill>
          </a:ln>
        </p:spPr>
        <p:txBody>
          <a:bodyPr/>
          <a:lstStyle/>
          <a:p>
            <a:r>
              <a:rPr lang="en-US" b="1" cap="none" dirty="0">
                <a:effectLst>
                  <a:outerShdw blurRad="38100" dist="38100" dir="2700000" algn="tl">
                    <a:srgbClr val="000000">
                      <a:alpha val="43137"/>
                    </a:srgbClr>
                  </a:outerShdw>
                </a:effectLst>
              </a:rPr>
              <a:t>Reflect</a:t>
            </a:r>
            <a:r>
              <a:rPr lang="en-US" b="1" dirty="0">
                <a:effectLst>
                  <a:outerShdw blurRad="38100" dist="38100" dir="2700000" algn="tl">
                    <a:srgbClr val="000000">
                      <a:alpha val="43137"/>
                    </a:srgbClr>
                  </a:outerShdw>
                </a:effectLst>
              </a:rPr>
              <a:t>, Write and Discuss</a:t>
            </a:r>
            <a:endParaRPr lang="en-US" b="1" cap="none"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blipFill>
            <a:blip r:embed="rId2"/>
            <a:tile tx="0" ty="0" sx="100000" sy="100000" flip="none" algn="tl"/>
          </a:blipFill>
          <a:ln w="28575">
            <a:solidFill>
              <a:srgbClr val="C00000"/>
            </a:solidFill>
          </a:ln>
        </p:spPr>
        <p:txBody>
          <a:bodyPr>
            <a:normAutofit fontScale="62500" lnSpcReduction="20000"/>
          </a:bodyPr>
          <a:lstStyle/>
          <a:p>
            <a:pPr marL="228600" marR="0" indent="0">
              <a:lnSpc>
                <a:spcPct val="106000"/>
              </a:lnSpc>
              <a:spcBef>
                <a:spcPts val="0"/>
              </a:spcBef>
              <a:spcAft>
                <a:spcPts val="0"/>
              </a:spcAft>
              <a:buNone/>
            </a:pPr>
            <a:r>
              <a:rPr lang="en-US" b="1" dirty="0">
                <a:latin typeface="Calibri" panose="020F0502020204030204" pitchFamily="34" charset="0"/>
                <a:ea typeface="Times New Roman" panose="02020603050405020304" pitchFamily="18" charset="0"/>
                <a:cs typeface="Calibri" panose="020F0502020204030204" pitchFamily="34" charset="0"/>
              </a:rPr>
              <a:t>1)</a:t>
            </a:r>
            <a:r>
              <a:rPr lang="en-US" sz="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a:latin typeface="Calibri" panose="020F0502020204030204" pitchFamily="34" charset="0"/>
                <a:ea typeface="Times New Roman" panose="02020603050405020304" pitchFamily="18" charset="0"/>
                <a:cs typeface="Calibri" panose="020F0502020204030204" pitchFamily="34" charset="0"/>
              </a:rPr>
              <a:t>In which areas of your work is this principle being put into practice and guiding people, and in which areas is this principle not guiding the work?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228600" marR="0" indent="0">
              <a:lnSpc>
                <a:spcPct val="106000"/>
              </a:lnSpc>
              <a:spcBef>
                <a:spcPts val="0"/>
              </a:spcBef>
              <a:spcAft>
                <a:spcPts val="0"/>
              </a:spcAft>
              <a:buNone/>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228600" marR="0" indent="0">
              <a:lnSpc>
                <a:spcPct val="106000"/>
              </a:lnSpc>
              <a:spcBef>
                <a:spcPts val="0"/>
              </a:spcBef>
              <a:spcAft>
                <a:spcPts val="0"/>
              </a:spcAft>
              <a:buNone/>
            </a:pPr>
            <a:r>
              <a:rPr lang="en-US" b="1" dirty="0">
                <a:latin typeface="Calibri" panose="020F0502020204030204" pitchFamily="34" charset="0"/>
                <a:ea typeface="Times New Roman" panose="02020603050405020304" pitchFamily="18" charset="0"/>
                <a:cs typeface="Calibri" panose="020F0502020204030204" pitchFamily="34" charset="0"/>
              </a:rPr>
              <a:t>2)</a:t>
            </a:r>
            <a:r>
              <a:rPr lang="en-US" sz="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a:latin typeface="Calibri" panose="020F0502020204030204" pitchFamily="34" charset="0"/>
                <a:ea typeface="Times New Roman" panose="02020603050405020304" pitchFamily="18" charset="0"/>
                <a:cs typeface="Calibri" panose="020F0502020204030204" pitchFamily="34" charset="0"/>
              </a:rPr>
              <a:t>What are some specific strategies or actions that could move your organization further toward expressing and practicing this principle, (i.e., </a:t>
            </a:r>
            <a:r>
              <a:rPr lang="en-US" b="1" i="1" dirty="0">
                <a:latin typeface="Calibri" panose="020F0502020204030204" pitchFamily="34" charset="0"/>
                <a:ea typeface="Times New Roman" panose="02020603050405020304" pitchFamily="18" charset="0"/>
                <a:cs typeface="Calibri" panose="020F0502020204030204" pitchFamily="34" charset="0"/>
              </a:rPr>
              <a:t>Walking Your Talk)?</a:t>
            </a:r>
            <a:r>
              <a:rPr lang="en-US" b="1" dirty="0">
                <a:latin typeface="Calibri" panose="020F0502020204030204" pitchFamily="34" charset="0"/>
                <a:ea typeface="Times New Roman" panose="02020603050405020304" pitchFamily="18" charset="0"/>
                <a:cs typeface="Calibri" panose="020F0502020204030204" pitchFamily="34"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228600" marR="0" indent="0">
              <a:lnSpc>
                <a:spcPct val="106000"/>
              </a:lnSpc>
              <a:spcBef>
                <a:spcPts val="0"/>
              </a:spcBef>
              <a:spcAft>
                <a:spcPts val="0"/>
              </a:spcAft>
              <a:buNone/>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228600" marR="0" indent="0">
              <a:lnSpc>
                <a:spcPct val="106000"/>
              </a:lnSpc>
              <a:spcBef>
                <a:spcPts val="0"/>
              </a:spcBef>
              <a:spcAft>
                <a:spcPts val="0"/>
              </a:spcAft>
              <a:buNone/>
            </a:pPr>
            <a:r>
              <a:rPr lang="en-US" b="1" dirty="0">
                <a:latin typeface="Calibri" panose="020F0502020204030204" pitchFamily="34" charset="0"/>
                <a:ea typeface="Times New Roman" panose="02020603050405020304" pitchFamily="18" charset="0"/>
                <a:cs typeface="Calibri" panose="020F0502020204030204" pitchFamily="34" charset="0"/>
              </a:rPr>
              <a:t>3)</a:t>
            </a:r>
            <a:r>
              <a:rPr lang="en-US" sz="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a:latin typeface="Calibri" panose="020F0502020204030204" pitchFamily="34" charset="0"/>
                <a:ea typeface="Times New Roman" panose="02020603050405020304" pitchFamily="18" charset="0"/>
                <a:cs typeface="Calibri" panose="020F0502020204030204" pitchFamily="34" charset="0"/>
              </a:rPr>
              <a:t>Choose 1 - 2 things that you think might be most effective to begin to bring this principle more effectively into practice at your organization/in your work.</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buNone/>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228600" marR="0" indent="0">
              <a:lnSpc>
                <a:spcPct val="106000"/>
              </a:lnSpc>
              <a:spcBef>
                <a:spcPts val="0"/>
              </a:spcBef>
              <a:spcAft>
                <a:spcPts val="0"/>
              </a:spcAft>
              <a:buNone/>
            </a:pPr>
            <a:r>
              <a:rPr lang="en-US" b="1" dirty="0">
                <a:latin typeface="Calibri" panose="020F0502020204030204" pitchFamily="34" charset="0"/>
                <a:ea typeface="Times New Roman" panose="02020603050405020304" pitchFamily="18" charset="0"/>
                <a:cs typeface="Calibri" panose="020F0502020204030204" pitchFamily="34" charset="0"/>
              </a:rPr>
              <a:t>4)</a:t>
            </a:r>
            <a:r>
              <a:rPr lang="en-US" sz="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a:latin typeface="Calibri" panose="020F0502020204030204" pitchFamily="34" charset="0"/>
                <a:ea typeface="Times New Roman" panose="02020603050405020304" pitchFamily="18" charset="0"/>
                <a:cs typeface="Calibri" panose="020F0502020204030204" pitchFamily="34" charset="0"/>
              </a:rPr>
              <a:t>How will you bring this back to your organization or work and what steps will you take to make it happen? </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marL="228600" indent="0">
              <a:lnSpc>
                <a:spcPct val="106000"/>
              </a:lnSpc>
              <a:spcBef>
                <a:spcPts val="0"/>
              </a:spcBef>
              <a:buNone/>
            </a:pPr>
            <a:r>
              <a:rPr lang="en-US" b="1" dirty="0">
                <a:latin typeface="Calibri" panose="020F0502020204030204" pitchFamily="34" charset="0"/>
                <a:ea typeface="Times New Roman" panose="02020603050405020304" pitchFamily="18" charset="0"/>
                <a:cs typeface="Calibri" panose="020F0502020204030204" pitchFamily="34"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228600" marR="0" indent="0">
              <a:lnSpc>
                <a:spcPct val="106000"/>
              </a:lnSpc>
              <a:spcBef>
                <a:spcPts val="0"/>
              </a:spcBef>
              <a:spcAft>
                <a:spcPts val="800"/>
              </a:spcAft>
              <a:buNone/>
            </a:pPr>
            <a:r>
              <a:rPr lang="en-US" b="1" dirty="0">
                <a:latin typeface="Calibri" panose="020F0502020204030204" pitchFamily="34" charset="0"/>
                <a:ea typeface="Times New Roman" panose="02020603050405020304" pitchFamily="18" charset="0"/>
                <a:cs typeface="Calibri" panose="020F0502020204030204" pitchFamily="34" charset="0"/>
              </a:rPr>
              <a:t>5)</a:t>
            </a:r>
            <a:r>
              <a:rPr lang="en-US" sz="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a:latin typeface="Calibri" panose="020F0502020204030204" pitchFamily="34" charset="0"/>
                <a:ea typeface="Times New Roman" panose="02020603050405020304" pitchFamily="18" charset="0"/>
                <a:cs typeface="Calibri" panose="020F0502020204030204" pitchFamily="34" charset="0"/>
              </a:rPr>
              <a:t>What challenges, if any, do you anticipate? What ideas do you have about how these might be overcome?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5" name="Footer Placeholder 3"/>
          <p:cNvSpPr>
            <a:spLocks noGrp="1"/>
          </p:cNvSpPr>
          <p:nvPr>
            <p:ph type="ftr" sz="quarter" idx="11"/>
          </p:nvPr>
        </p:nvSpPr>
        <p:spPr>
          <a:solidFill>
            <a:srgbClr val="FBD78F"/>
          </a:solidFill>
        </p:spPr>
        <p:txBody>
          <a:bodyPr/>
          <a:lstStyle/>
          <a:p>
            <a:r>
              <a:rPr lang="en-US" dirty="0">
                <a:solidFill>
                  <a:schemeClr val="tx1"/>
                </a:solidFill>
              </a:rPr>
              <a:t>Building Bridges 2019</a:t>
            </a:r>
          </a:p>
        </p:txBody>
      </p:sp>
    </p:spTree>
    <p:extLst>
      <p:ext uri="{BB962C8B-B14F-4D97-AF65-F5344CB8AC3E}">
        <p14:creationId xmlns:p14="http://schemas.microsoft.com/office/powerpoint/2010/main" val="1181752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left)">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wipe(left)">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219"/>
            <a:ext cx="8229600" cy="738981"/>
          </a:xfrm>
          <a:solidFill>
            <a:srgbClr val="FBD78F"/>
          </a:solidFill>
          <a:ln>
            <a:solidFill>
              <a:srgbClr val="C00000"/>
            </a:solidFill>
          </a:ln>
        </p:spPr>
        <p:txBody>
          <a:bodyPr>
            <a:normAutofit fontScale="90000"/>
          </a:bodyPr>
          <a:lstStyle/>
          <a:p>
            <a:r>
              <a:rPr lang="en-US" b="1" cap="none" dirty="0">
                <a:effectLst>
                  <a:outerShdw blurRad="38100" dist="38100" dir="2700000" algn="tl">
                    <a:srgbClr val="000000">
                      <a:alpha val="43137"/>
                    </a:srgbClr>
                  </a:outerShdw>
                </a:effectLst>
              </a:rPr>
              <a:t>Share, </a:t>
            </a:r>
            <a:r>
              <a:rPr lang="en-US" b="1" dirty="0">
                <a:effectLst>
                  <a:outerShdw blurRad="38100" dist="38100" dir="2700000" algn="tl">
                    <a:srgbClr val="000000">
                      <a:alpha val="43137"/>
                    </a:srgbClr>
                  </a:outerShdw>
                </a:effectLst>
              </a:rPr>
              <a:t>Discuss, and Write</a:t>
            </a:r>
            <a:endParaRPr lang="en-US" b="1" cap="none"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990600"/>
            <a:ext cx="8229600" cy="5334000"/>
          </a:xfrm>
          <a:blipFill>
            <a:blip r:embed="rId2"/>
            <a:tile tx="0" ty="0" sx="100000" sy="100000" flip="none" algn="tl"/>
          </a:blipFill>
          <a:ln w="28575">
            <a:solidFill>
              <a:srgbClr val="C00000"/>
            </a:solidFill>
          </a:ln>
        </p:spPr>
        <p:txBody>
          <a:bodyPr>
            <a:normAutofit fontScale="70000" lnSpcReduction="20000"/>
          </a:bodyPr>
          <a:lstStyle/>
          <a:p>
            <a:pPr marL="228600" marR="0" indent="0">
              <a:lnSpc>
                <a:spcPct val="106000"/>
              </a:lnSpc>
              <a:spcBef>
                <a:spcPts val="0"/>
              </a:spcBef>
              <a:spcAft>
                <a:spcPts val="0"/>
              </a:spcAft>
              <a:buNone/>
            </a:pPr>
            <a:r>
              <a:rPr lang="en-US" b="1" u="sng" dirty="0">
                <a:latin typeface="Calibri" panose="020F0502020204030204" pitchFamily="34" charset="0"/>
                <a:ea typeface="Times New Roman" panose="02020603050405020304" pitchFamily="18" charset="0"/>
                <a:cs typeface="Calibri" panose="020F0502020204030204" pitchFamily="34" charset="0"/>
              </a:rPr>
              <a:t>Each Share:</a:t>
            </a:r>
          </a:p>
          <a:p>
            <a:pPr marL="228600" marR="0" indent="0">
              <a:lnSpc>
                <a:spcPct val="106000"/>
              </a:lnSpc>
              <a:spcBef>
                <a:spcPts val="0"/>
              </a:spcBef>
              <a:spcAft>
                <a:spcPts val="0"/>
              </a:spcAft>
              <a:buNone/>
            </a:pPr>
            <a:endParaRPr lang="en-US" sz="1600" b="1" u="sng" dirty="0">
              <a:latin typeface="Calibri" panose="020F0502020204030204" pitchFamily="34" charset="0"/>
              <a:ea typeface="Times New Roman" panose="02020603050405020304" pitchFamily="18" charset="0"/>
              <a:cs typeface="Calibri" panose="020F0502020204030204" pitchFamily="34" charset="0"/>
            </a:endParaRPr>
          </a:p>
          <a:p>
            <a:pPr marL="228600" marR="0" indent="0">
              <a:lnSpc>
                <a:spcPct val="106000"/>
              </a:lnSpc>
              <a:spcBef>
                <a:spcPts val="0"/>
              </a:spcBef>
              <a:spcAft>
                <a:spcPts val="0"/>
              </a:spcAft>
              <a:buNone/>
            </a:pPr>
            <a:r>
              <a:rPr lang="en-US" b="1" dirty="0">
                <a:latin typeface="Calibri" panose="020F0502020204030204" pitchFamily="34" charset="0"/>
                <a:ea typeface="Times New Roman" panose="02020603050405020304" pitchFamily="18" charset="0"/>
                <a:cs typeface="Calibri" panose="020F0502020204030204" pitchFamily="34" charset="0"/>
              </a:rPr>
              <a:t>1)</a:t>
            </a:r>
            <a:r>
              <a:rPr lang="en-US" sz="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a:t>What was most relevant to our work about the principle I just focused on?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228600" marR="0" indent="0">
              <a:lnSpc>
                <a:spcPct val="106000"/>
              </a:lnSpc>
              <a:spcBef>
                <a:spcPts val="0"/>
              </a:spcBef>
              <a:spcAft>
                <a:spcPts val="0"/>
              </a:spcAft>
              <a:buNone/>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228600" marR="0" indent="0">
              <a:lnSpc>
                <a:spcPct val="106000"/>
              </a:lnSpc>
              <a:spcBef>
                <a:spcPts val="0"/>
              </a:spcBef>
              <a:spcAft>
                <a:spcPts val="0"/>
              </a:spcAft>
              <a:buNone/>
            </a:pPr>
            <a:r>
              <a:rPr lang="en-US" b="1" dirty="0">
                <a:latin typeface="Calibri" panose="020F0502020204030204" pitchFamily="34" charset="0"/>
                <a:ea typeface="Times New Roman" panose="02020603050405020304" pitchFamily="18" charset="0"/>
                <a:cs typeface="Calibri" panose="020F0502020204030204" pitchFamily="34" charset="0"/>
              </a:rPr>
              <a:t>2)</a:t>
            </a:r>
            <a:r>
              <a:rPr lang="en-US" sz="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a:t>How can we use this to enhance where we’re going with our work? </a:t>
            </a:r>
          </a:p>
          <a:p>
            <a:pPr marL="228600" marR="0" indent="0">
              <a:lnSpc>
                <a:spcPct val="106000"/>
              </a:lnSpc>
              <a:spcBef>
                <a:spcPts val="0"/>
              </a:spcBef>
              <a:spcAft>
                <a:spcPts val="0"/>
              </a:spcAft>
              <a:buNone/>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228600" marR="0" indent="0">
              <a:lnSpc>
                <a:spcPct val="106000"/>
              </a:lnSpc>
              <a:spcBef>
                <a:spcPts val="0"/>
              </a:spcBef>
              <a:spcAft>
                <a:spcPts val="0"/>
              </a:spcAft>
              <a:buNone/>
            </a:pPr>
            <a:r>
              <a:rPr lang="en-US" sz="3100" b="1" u="sng" dirty="0">
                <a:latin typeface="Calibri" panose="020F0502020204030204" pitchFamily="34" charset="0"/>
                <a:ea typeface="Calibri" panose="020F0502020204030204" pitchFamily="34" charset="0"/>
                <a:cs typeface="Times New Roman" panose="02020603050405020304" pitchFamily="18" charset="0"/>
              </a:rPr>
              <a:t>Strategize together:</a:t>
            </a:r>
          </a:p>
          <a:p>
            <a:pPr marL="228600" marR="0" indent="0">
              <a:lnSpc>
                <a:spcPct val="106000"/>
              </a:lnSpc>
              <a:spcBef>
                <a:spcPts val="0"/>
              </a:spcBef>
              <a:spcAft>
                <a:spcPts val="0"/>
              </a:spcAft>
              <a:buNone/>
            </a:pPr>
            <a:endParaRPr lang="en-US" sz="2900" b="1" u="sng" dirty="0">
              <a:latin typeface="Calibri" panose="020F0502020204030204" pitchFamily="34" charset="0"/>
              <a:ea typeface="Calibri" panose="020F0502020204030204" pitchFamily="34" charset="0"/>
              <a:cs typeface="Times New Roman" panose="02020603050405020304" pitchFamily="18" charset="0"/>
            </a:endParaRPr>
          </a:p>
          <a:p>
            <a:pPr marL="228600" marR="0" indent="0">
              <a:lnSpc>
                <a:spcPct val="106000"/>
              </a:lnSpc>
              <a:spcBef>
                <a:spcPts val="0"/>
              </a:spcBef>
              <a:spcAft>
                <a:spcPts val="0"/>
              </a:spcAft>
              <a:buNone/>
            </a:pPr>
            <a:r>
              <a:rPr lang="en-US" b="1" dirty="0">
                <a:latin typeface="Calibri" panose="020F0502020204030204" pitchFamily="34" charset="0"/>
                <a:ea typeface="Times New Roman" panose="02020603050405020304" pitchFamily="18" charset="0"/>
                <a:cs typeface="Calibri" panose="020F0502020204030204" pitchFamily="34" charset="0"/>
              </a:rPr>
              <a:t>3)</a:t>
            </a:r>
            <a:r>
              <a:rPr lang="en-US" sz="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a:t>What do we want to focus on here, today? </a:t>
            </a:r>
          </a:p>
          <a:p>
            <a:pPr marL="228600" marR="0" indent="0">
              <a:lnSpc>
                <a:spcPct val="106000"/>
              </a:lnSpc>
              <a:spcBef>
                <a:spcPts val="0"/>
              </a:spcBef>
              <a:spcAft>
                <a:spcPts val="0"/>
              </a:spcAft>
              <a:buNone/>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228600" marR="0" indent="0">
              <a:lnSpc>
                <a:spcPct val="106000"/>
              </a:lnSpc>
              <a:spcBef>
                <a:spcPts val="0"/>
              </a:spcBef>
              <a:spcAft>
                <a:spcPts val="0"/>
              </a:spcAft>
              <a:buNone/>
            </a:pPr>
            <a:r>
              <a:rPr lang="en-US" b="1" dirty="0">
                <a:latin typeface="Calibri" panose="020F0502020204030204" pitchFamily="34" charset="0"/>
                <a:ea typeface="Times New Roman" panose="02020603050405020304" pitchFamily="18" charset="0"/>
                <a:cs typeface="Calibri" panose="020F0502020204030204" pitchFamily="34" charset="0"/>
              </a:rPr>
              <a:t>4)</a:t>
            </a:r>
            <a:r>
              <a:rPr lang="en-US" sz="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a:latin typeface="Calibri" panose="020F0502020204030204" pitchFamily="34" charset="0"/>
                <a:ea typeface="Times New Roman" panose="02020603050405020304" pitchFamily="18" charset="0"/>
                <a:cs typeface="Calibri" panose="020F0502020204030204" pitchFamily="34" charset="0"/>
              </a:rPr>
              <a:t>How will we bring this back to your organization or work and what steps will you take to make it happen? </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marL="228600" indent="0">
              <a:lnSpc>
                <a:spcPct val="106000"/>
              </a:lnSpc>
              <a:spcBef>
                <a:spcPts val="0"/>
              </a:spcBef>
              <a:buNone/>
            </a:pPr>
            <a:r>
              <a:rPr lang="en-US" b="1" dirty="0">
                <a:latin typeface="Calibri" panose="020F0502020204030204" pitchFamily="34" charset="0"/>
                <a:ea typeface="Times New Roman" panose="02020603050405020304" pitchFamily="18" charset="0"/>
                <a:cs typeface="Calibri" panose="020F0502020204030204" pitchFamily="34"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228600" marR="0" indent="0">
              <a:lnSpc>
                <a:spcPct val="106000"/>
              </a:lnSpc>
              <a:spcBef>
                <a:spcPts val="0"/>
              </a:spcBef>
              <a:spcAft>
                <a:spcPts val="800"/>
              </a:spcAft>
              <a:buNone/>
            </a:pPr>
            <a:r>
              <a:rPr lang="en-US" b="1" dirty="0">
                <a:latin typeface="Calibri" panose="020F0502020204030204" pitchFamily="34" charset="0"/>
                <a:ea typeface="Times New Roman" panose="02020603050405020304" pitchFamily="18" charset="0"/>
                <a:cs typeface="Calibri" panose="020F0502020204030204" pitchFamily="34" charset="0"/>
              </a:rPr>
              <a:t>5)</a:t>
            </a:r>
            <a:r>
              <a:rPr lang="en-US" sz="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a:latin typeface="Calibri" panose="020F0502020204030204" pitchFamily="34" charset="0"/>
                <a:ea typeface="Times New Roman" panose="02020603050405020304" pitchFamily="18" charset="0"/>
                <a:cs typeface="Calibri" panose="020F0502020204030204" pitchFamily="34" charset="0"/>
              </a:rPr>
              <a:t>What challenges, if any, do we anticipate? What ideas do you have about how these might be overcome?</a:t>
            </a:r>
          </a:p>
          <a:p>
            <a:pPr marL="228600" marR="0" indent="0">
              <a:lnSpc>
                <a:spcPct val="106000"/>
              </a:lnSpc>
              <a:spcBef>
                <a:spcPts val="0"/>
              </a:spcBef>
              <a:spcAft>
                <a:spcPts val="800"/>
              </a:spcAft>
              <a:buNone/>
            </a:pPr>
            <a:endParaRPr lang="en-US" sz="1000" b="1" dirty="0">
              <a:latin typeface="Calibri" panose="020F0502020204030204" pitchFamily="34" charset="0"/>
              <a:ea typeface="Times New Roman" panose="02020603050405020304" pitchFamily="18" charset="0"/>
              <a:cs typeface="Calibri" panose="020F0502020204030204" pitchFamily="34" charset="0"/>
            </a:endParaRPr>
          </a:p>
          <a:p>
            <a:pPr marL="228600" marR="0" indent="0">
              <a:lnSpc>
                <a:spcPct val="106000"/>
              </a:lnSpc>
              <a:spcBef>
                <a:spcPts val="0"/>
              </a:spcBef>
              <a:spcAft>
                <a:spcPts val="800"/>
              </a:spcAft>
              <a:buNone/>
            </a:pPr>
            <a:r>
              <a:rPr lang="en-US" b="1" dirty="0">
                <a:latin typeface="Calibri" panose="020F0502020204030204" pitchFamily="34" charset="0"/>
                <a:ea typeface="Times New Roman" panose="02020603050405020304" pitchFamily="18" charset="0"/>
                <a:cs typeface="Calibri" panose="020F0502020204030204" pitchFamily="34" charset="0"/>
              </a:rPr>
              <a:t>6) What is my role? What part will I play? </a:t>
            </a:r>
          </a:p>
          <a:p>
            <a:pPr marL="228600" marR="0" indent="0">
              <a:lnSpc>
                <a:spcPct val="106000"/>
              </a:lnSpc>
              <a:spcBef>
                <a:spcPts val="0"/>
              </a:spcBef>
              <a:spcAft>
                <a:spcPts val="800"/>
              </a:spcAft>
              <a:buNone/>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5" name="Footer Placeholder 3"/>
          <p:cNvSpPr>
            <a:spLocks noGrp="1"/>
          </p:cNvSpPr>
          <p:nvPr>
            <p:ph type="ftr" sz="quarter" idx="11"/>
          </p:nvPr>
        </p:nvSpPr>
        <p:spPr>
          <a:xfrm>
            <a:off x="3124200" y="6482578"/>
            <a:ext cx="2895600" cy="365125"/>
          </a:xfrm>
          <a:solidFill>
            <a:srgbClr val="FBD78F"/>
          </a:solidFill>
        </p:spPr>
        <p:txBody>
          <a:bodyPr/>
          <a:lstStyle/>
          <a:p>
            <a:r>
              <a:rPr lang="en-US" dirty="0">
                <a:solidFill>
                  <a:schemeClr val="tx1"/>
                </a:solidFill>
              </a:rPr>
              <a:t>Building Bridges 2019</a:t>
            </a:r>
          </a:p>
        </p:txBody>
      </p:sp>
    </p:spTree>
    <p:extLst>
      <p:ext uri="{BB962C8B-B14F-4D97-AF65-F5344CB8AC3E}">
        <p14:creationId xmlns:p14="http://schemas.microsoft.com/office/powerpoint/2010/main" val="3299864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left)">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wipe(left)">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wipe(left)">
                                      <p:cBhvr>
                                        <p:cTn id="32" dur="500"/>
                                        <p:tgtEl>
                                          <p:spTgt spid="3">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animEffect transition="in" filter="wipe(left)">
                                      <p:cBhvr>
                                        <p:cTn id="37" dur="500"/>
                                        <p:tgtEl>
                                          <p:spTgt spid="3">
                                            <p:txEl>
                                              <p:pRg st="12" end="1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txEl>
                                              <p:pRg st="14" end="14"/>
                                            </p:txEl>
                                          </p:spTgt>
                                        </p:tgtEl>
                                        <p:attrNameLst>
                                          <p:attrName>style.visibility</p:attrName>
                                        </p:attrNameLst>
                                      </p:cBhvr>
                                      <p:to>
                                        <p:strVal val="visible"/>
                                      </p:to>
                                    </p:set>
                                    <p:animEffect transition="in" filter="wipe(left)">
                                      <p:cBhvr>
                                        <p:cTn id="42"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F13C6-F39E-4697-AF7F-D29CE216F1E6}"/>
              </a:ext>
            </a:extLst>
          </p:cNvPr>
          <p:cNvSpPr>
            <a:spLocks noGrp="1"/>
          </p:cNvSpPr>
          <p:nvPr>
            <p:ph type="title"/>
          </p:nvPr>
        </p:nvSpPr>
        <p:spPr>
          <a:xfrm>
            <a:off x="1905000" y="76200"/>
            <a:ext cx="5562600" cy="914400"/>
          </a:xfrm>
          <a:gradFill flip="none" rotWithShape="1">
            <a:gsLst>
              <a:gs pos="0">
                <a:srgbClr val="FBD78F">
                  <a:shade val="30000"/>
                  <a:satMod val="115000"/>
                </a:srgbClr>
              </a:gs>
              <a:gs pos="50000">
                <a:srgbClr val="FBD78F">
                  <a:shade val="67500"/>
                  <a:satMod val="115000"/>
                </a:srgbClr>
              </a:gs>
              <a:gs pos="100000">
                <a:srgbClr val="FBD78F">
                  <a:shade val="100000"/>
                  <a:satMod val="115000"/>
                </a:srgbClr>
              </a:gs>
            </a:gsLst>
            <a:lin ang="16200000" scaled="1"/>
            <a:tileRect/>
          </a:gradFill>
          <a:ln>
            <a:solidFill>
              <a:schemeClr val="bg2">
                <a:lumMod val="10000"/>
              </a:schemeClr>
            </a:solidFill>
          </a:ln>
        </p:spPr>
        <p:txBody>
          <a:bodyPr>
            <a:prstTxWarp prst="textChevron">
              <a:avLst/>
            </a:prstTxWarp>
          </a:bodyPr>
          <a:lstStyle/>
          <a:p>
            <a:r>
              <a:rPr lang="en-US" b="1" i="1" dirty="0">
                <a:effectLst>
                  <a:outerShdw blurRad="38100" dist="38100" dir="2700000" algn="tl">
                    <a:srgbClr val="000000">
                      <a:alpha val="43137"/>
                    </a:srgbClr>
                  </a:outerShdw>
                </a:effectLst>
              </a:rPr>
              <a:t>Cross that bridge!</a:t>
            </a:r>
          </a:p>
        </p:txBody>
      </p:sp>
      <p:pic>
        <p:nvPicPr>
          <p:cNvPr id="6" name="Content Placeholder 5" descr="A wooden bench&#10;&#10;Description automatically generated">
            <a:extLst>
              <a:ext uri="{FF2B5EF4-FFF2-40B4-BE49-F238E27FC236}">
                <a16:creationId xmlns:a16="http://schemas.microsoft.com/office/drawing/2014/main" id="{A6381060-C87F-42C3-BBE2-CC7606B934FD}"/>
              </a:ext>
            </a:extLst>
          </p:cNvPr>
          <p:cNvPicPr>
            <a:picLocks noGrp="1" noChangeAspect="1"/>
          </p:cNvPicPr>
          <p:nvPr>
            <p:ph idx="1"/>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01600" y="1143000"/>
            <a:ext cx="8940799" cy="5334000"/>
          </a:xfrm>
        </p:spPr>
      </p:pic>
      <p:sp>
        <p:nvSpPr>
          <p:cNvPr id="10" name="TextBox 9">
            <a:extLst>
              <a:ext uri="{FF2B5EF4-FFF2-40B4-BE49-F238E27FC236}">
                <a16:creationId xmlns:a16="http://schemas.microsoft.com/office/drawing/2014/main" id="{7F8BF005-6A73-4220-BCC5-A474AC2C6152}"/>
              </a:ext>
            </a:extLst>
          </p:cNvPr>
          <p:cNvSpPr txBox="1"/>
          <p:nvPr/>
        </p:nvSpPr>
        <p:spPr>
          <a:xfrm>
            <a:off x="2286000" y="5410200"/>
            <a:ext cx="5105400" cy="990600"/>
          </a:xfrm>
          <a:prstGeom prst="rect">
            <a:avLst/>
          </a:prstGeom>
          <a:blipFill>
            <a:blip r:embed="rId4">
              <a:alphaModFix amt="70000"/>
            </a:blip>
            <a:tile tx="0" ty="0" sx="100000" sy="100000" flip="none" algn="tl"/>
          </a:blipFill>
        </p:spPr>
        <p:txBody>
          <a:bodyPr wrap="square" rtlCol="0">
            <a:prstTxWarp prst="textInflateBottom">
              <a:avLst/>
            </a:prstTxWarp>
            <a:spAutoFit/>
          </a:bodyPr>
          <a:lstStyle/>
          <a:p>
            <a:pPr algn="ctr"/>
            <a:r>
              <a:rPr lang="en-US" sz="2400" b="1" dirty="0">
                <a:ln>
                  <a:solidFill>
                    <a:schemeClr val="bg2">
                      <a:lumMod val="90000"/>
                    </a:schemeClr>
                  </a:solidFill>
                </a:ln>
                <a:solidFill>
                  <a:srgbClr val="92D050"/>
                </a:solidFill>
                <a:effectLst>
                  <a:outerShdw blurRad="38100" dist="38100" dir="2700000" algn="tl">
                    <a:srgbClr val="000000">
                      <a:alpha val="43137"/>
                    </a:srgbClr>
                  </a:outerShdw>
                </a:effectLst>
              </a:rPr>
              <a:t>Wonder what’s on the other side?</a:t>
            </a:r>
          </a:p>
        </p:txBody>
      </p:sp>
      <p:sp>
        <p:nvSpPr>
          <p:cNvPr id="14" name="TextBox 13">
            <a:extLst>
              <a:ext uri="{FF2B5EF4-FFF2-40B4-BE49-F238E27FC236}">
                <a16:creationId xmlns:a16="http://schemas.microsoft.com/office/drawing/2014/main" id="{2E14ECDC-57F3-444E-8D05-40C6D53EB492}"/>
              </a:ext>
            </a:extLst>
          </p:cNvPr>
          <p:cNvSpPr txBox="1"/>
          <p:nvPr/>
        </p:nvSpPr>
        <p:spPr>
          <a:xfrm>
            <a:off x="2514600" y="62484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571891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out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B22B6-836C-4F6E-AFC1-413B8D1DC04C}"/>
              </a:ext>
            </a:extLst>
          </p:cNvPr>
          <p:cNvSpPr>
            <a:spLocks noGrp="1"/>
          </p:cNvSpPr>
          <p:nvPr>
            <p:ph type="title"/>
          </p:nvPr>
        </p:nvSpPr>
        <p:spPr>
          <a:xfrm>
            <a:off x="457200" y="0"/>
            <a:ext cx="8229600" cy="543220"/>
          </a:xfrm>
          <a:solidFill>
            <a:srgbClr val="FBD78F"/>
          </a:solidFill>
          <a:ln>
            <a:solidFill>
              <a:srgbClr val="FF0000"/>
            </a:solidFill>
          </a:ln>
        </p:spPr>
        <p:txBody>
          <a:bodyPr>
            <a:normAutofit fontScale="90000"/>
          </a:bodyPr>
          <a:lstStyle/>
          <a:p>
            <a:r>
              <a:rPr lang="en-US" b="1" dirty="0">
                <a:effectLst>
                  <a:outerShdw blurRad="38100" dist="38100" dir="2700000" algn="tl">
                    <a:srgbClr val="000000">
                      <a:alpha val="43137"/>
                    </a:srgbClr>
                  </a:outerShdw>
                </a:effectLst>
              </a:rPr>
              <a:t>The Five Ps</a:t>
            </a:r>
          </a:p>
        </p:txBody>
      </p:sp>
      <p:pic>
        <p:nvPicPr>
          <p:cNvPr id="5" name="Content Placeholder 4">
            <a:extLst>
              <a:ext uri="{FF2B5EF4-FFF2-40B4-BE49-F238E27FC236}">
                <a16:creationId xmlns:a16="http://schemas.microsoft.com/office/drawing/2014/main" id="{0E73063F-3FB8-4A57-A4BD-228AA9BDACF4}"/>
              </a:ext>
            </a:extLst>
          </p:cNvPr>
          <p:cNvPicPr>
            <a:picLocks noGrp="1" noChangeAspect="1"/>
          </p:cNvPicPr>
          <p:nvPr>
            <p:ph idx="1"/>
          </p:nvPr>
        </p:nvPicPr>
        <p:blipFill rotWithShape="1">
          <a:blip r:embed="rId2"/>
          <a:srcRect l="18079" t="19277" r="19216" b="2093"/>
          <a:stretch/>
        </p:blipFill>
        <p:spPr>
          <a:xfrm>
            <a:off x="1257300" y="572286"/>
            <a:ext cx="6629400" cy="6234793"/>
          </a:xfrm>
          <a:prstGeom prst="rect">
            <a:avLst/>
          </a:prstGeom>
          <a:ln w="28575">
            <a:solidFill>
              <a:srgbClr val="FF0000"/>
            </a:solidFill>
          </a:ln>
        </p:spPr>
      </p:pic>
    </p:spTree>
    <p:extLst>
      <p:ext uri="{BB962C8B-B14F-4D97-AF65-F5344CB8AC3E}">
        <p14:creationId xmlns:p14="http://schemas.microsoft.com/office/powerpoint/2010/main" val="93033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ou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105660"/>
            <a:ext cx="3809999" cy="1189739"/>
          </a:xfrm>
          <a:solidFill>
            <a:srgbClr val="FBD78F"/>
          </a:solidFill>
          <a:ln>
            <a:solidFill>
              <a:srgbClr val="C00000"/>
            </a:solidFill>
          </a:ln>
        </p:spPr>
        <p:txBody>
          <a:bodyPr>
            <a:noAutofit/>
          </a:bodyPr>
          <a:lstStyle/>
          <a:p>
            <a:pPr algn="l"/>
            <a:r>
              <a:rPr lang="en-US" sz="3200" b="1" cap="none" dirty="0">
                <a:effectLst>
                  <a:outerShdw blurRad="38100" dist="38100" dir="2700000" algn="tl">
                    <a:srgbClr val="000000">
                      <a:alpha val="43137"/>
                    </a:srgbClr>
                  </a:outerShdw>
                </a:effectLst>
              </a:rPr>
              <a:t>Reflect, write</a:t>
            </a:r>
            <a:r>
              <a:rPr lang="en-US" sz="3200" b="1" dirty="0">
                <a:effectLst>
                  <a:outerShdw blurRad="38100" dist="38100" dir="2700000" algn="tl">
                    <a:srgbClr val="000000">
                      <a:alpha val="43137"/>
                    </a:srgbClr>
                  </a:outerShdw>
                </a:effectLst>
              </a:rPr>
              <a:t>, then</a:t>
            </a:r>
            <a:br>
              <a:rPr lang="en-US" sz="3200" b="1" cap="none" dirty="0">
                <a:effectLst>
                  <a:outerShdw blurRad="38100" dist="38100" dir="2700000" algn="tl">
                    <a:srgbClr val="000000">
                      <a:alpha val="43137"/>
                    </a:srgbClr>
                  </a:outerShdw>
                </a:effectLst>
              </a:rPr>
            </a:br>
            <a:r>
              <a:rPr lang="en-US" sz="3200" b="1" cap="none" dirty="0">
                <a:effectLst>
                  <a:outerShdw blurRad="38100" dist="38100" dir="2700000" algn="tl">
                    <a:srgbClr val="000000">
                      <a:alpha val="43137"/>
                    </a:srgbClr>
                  </a:outerShdw>
                </a:effectLst>
              </a:rPr>
              <a:t>Pair up &amp; Share:</a:t>
            </a:r>
          </a:p>
        </p:txBody>
      </p:sp>
      <p:sp>
        <p:nvSpPr>
          <p:cNvPr id="3" name="Content Placeholder 2"/>
          <p:cNvSpPr>
            <a:spLocks noGrp="1"/>
          </p:cNvSpPr>
          <p:nvPr>
            <p:ph idx="1"/>
          </p:nvPr>
        </p:nvSpPr>
        <p:spPr>
          <a:xfrm>
            <a:off x="168901" y="1493837"/>
            <a:ext cx="8229600" cy="4525963"/>
          </a:xfrm>
          <a:blipFill>
            <a:blip r:embed="rId2"/>
            <a:tile tx="0" ty="0" sx="100000" sy="100000" flip="none" algn="tl"/>
          </a:blipFill>
          <a:ln w="28575">
            <a:solidFill>
              <a:srgbClr val="C00000"/>
            </a:solidFill>
          </a:ln>
        </p:spPr>
        <p:txBody>
          <a:bodyPr>
            <a:normAutofit lnSpcReduction="10000"/>
          </a:bodyPr>
          <a:lstStyle/>
          <a:p>
            <a:pPr>
              <a:buFont typeface="Wingdings" panose="05000000000000000000" pitchFamily="2" charset="2"/>
              <a:buChar char="§"/>
            </a:pPr>
            <a:r>
              <a:rPr lang="en-US" b="1" dirty="0"/>
              <a:t>What does it cost me </a:t>
            </a:r>
            <a:br>
              <a:rPr lang="en-US" b="1" dirty="0"/>
            </a:br>
            <a:r>
              <a:rPr lang="en-US" b="1" dirty="0"/>
              <a:t>personally to live in </a:t>
            </a:r>
            <a:br>
              <a:rPr lang="en-US" b="1" dirty="0"/>
            </a:br>
            <a:r>
              <a:rPr lang="en-US" b="1" dirty="0"/>
              <a:t>a society with systems </a:t>
            </a:r>
            <a:br>
              <a:rPr lang="en-US" b="1" dirty="0"/>
            </a:br>
            <a:r>
              <a:rPr lang="en-US" b="1" dirty="0"/>
              <a:t>and norms that are </a:t>
            </a:r>
            <a:br>
              <a:rPr lang="en-US" b="1" dirty="0"/>
            </a:br>
            <a:r>
              <a:rPr lang="en-US" b="1" dirty="0"/>
              <a:t>creating greater </a:t>
            </a:r>
            <a:br>
              <a:rPr lang="en-US" b="1" dirty="0"/>
            </a:br>
            <a:r>
              <a:rPr lang="en-US" b="1" dirty="0"/>
              <a:t>division and inequality?</a:t>
            </a:r>
          </a:p>
          <a:p>
            <a:pPr marL="0" indent="0">
              <a:buNone/>
            </a:pPr>
            <a:endParaRPr lang="en-US" sz="1300" dirty="0"/>
          </a:p>
          <a:p>
            <a:pPr>
              <a:buFont typeface="Wingdings" panose="05000000000000000000" pitchFamily="2" charset="2"/>
              <a:buChar char="§"/>
            </a:pPr>
            <a:r>
              <a:rPr lang="en-US" b="1" dirty="0"/>
              <a:t>What does it cost me personally </a:t>
            </a:r>
            <a:br>
              <a:rPr lang="en-US" b="1" dirty="0"/>
            </a:br>
            <a:r>
              <a:rPr lang="en-US" b="1" dirty="0"/>
              <a:t>to live in society with policies and </a:t>
            </a:r>
            <a:br>
              <a:rPr lang="en-US" b="1" dirty="0"/>
            </a:br>
            <a:r>
              <a:rPr lang="en-US" b="1" dirty="0"/>
              <a:t>habits that are heating the planet?</a:t>
            </a:r>
          </a:p>
          <a:p>
            <a:endParaRPr lang="en-US" dirty="0"/>
          </a:p>
        </p:txBody>
      </p:sp>
      <p:sp>
        <p:nvSpPr>
          <p:cNvPr id="5" name="Footer Placeholder 3"/>
          <p:cNvSpPr>
            <a:spLocks noGrp="1"/>
          </p:cNvSpPr>
          <p:nvPr>
            <p:ph type="ftr" sz="quarter" idx="11"/>
          </p:nvPr>
        </p:nvSpPr>
        <p:spPr>
          <a:solidFill>
            <a:srgbClr val="FBD78F"/>
          </a:solidFill>
        </p:spPr>
        <p:txBody>
          <a:bodyPr/>
          <a:lstStyle/>
          <a:p>
            <a:r>
              <a:rPr lang="en-US" dirty="0">
                <a:solidFill>
                  <a:schemeClr val="tx1"/>
                </a:solidFill>
              </a:rPr>
              <a:t>Building Bridges 2019</a:t>
            </a:r>
          </a:p>
        </p:txBody>
      </p:sp>
      <p:pic>
        <p:nvPicPr>
          <p:cNvPr id="16" name="Picture 15" descr="A close up of text on a black background&#10;&#10;Description automatically generated">
            <a:extLst>
              <a:ext uri="{FF2B5EF4-FFF2-40B4-BE49-F238E27FC236}">
                <a16:creationId xmlns:a16="http://schemas.microsoft.com/office/drawing/2014/main" id="{316E24E8-93D0-4A78-A625-C5F820BF2D14}"/>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6785" r="5435" b="-1837"/>
          <a:stretch/>
        </p:blipFill>
        <p:spPr>
          <a:xfrm>
            <a:off x="4686202" y="136525"/>
            <a:ext cx="4301466" cy="3742605"/>
          </a:xfrm>
          <a:prstGeom prst="rect">
            <a:avLst/>
          </a:prstGeom>
          <a:ln>
            <a:solidFill>
              <a:schemeClr val="tx1"/>
            </a:solidFill>
          </a:ln>
        </p:spPr>
      </p:pic>
      <p:sp>
        <p:nvSpPr>
          <p:cNvPr id="17" name="TextBox 16">
            <a:extLst>
              <a:ext uri="{FF2B5EF4-FFF2-40B4-BE49-F238E27FC236}">
                <a16:creationId xmlns:a16="http://schemas.microsoft.com/office/drawing/2014/main" id="{A96BF7E9-BD4B-4EF4-AA4B-8AFAE666FB3D}"/>
              </a:ext>
            </a:extLst>
          </p:cNvPr>
          <p:cNvSpPr txBox="1"/>
          <p:nvPr/>
        </p:nvSpPr>
        <p:spPr>
          <a:xfrm>
            <a:off x="4038600" y="7136320"/>
            <a:ext cx="5255400" cy="230832"/>
          </a:xfrm>
          <a:prstGeom prst="rect">
            <a:avLst/>
          </a:prstGeom>
          <a:noFill/>
        </p:spPr>
        <p:txBody>
          <a:bodyPr wrap="square" rtlCol="0">
            <a:spAutoFit/>
          </a:bodyPr>
          <a:lstStyle/>
          <a:p>
            <a:r>
              <a:rPr lang="en-US" sz="900">
                <a:hlinkClick r:id="rId4" tooltip="http://thehalloffame.wikidot.com/agelbert"/>
              </a:rPr>
              <a:t>This Photo</a:t>
            </a:r>
            <a:r>
              <a:rPr lang="en-US" sz="900"/>
              <a:t> by Unknown Author is licensed under </a:t>
            </a:r>
            <a:r>
              <a:rPr lang="en-US" sz="900">
                <a:hlinkClick r:id="rId5" tooltip="https://creativecommons.org/licenses/by-sa/3.0/"/>
              </a:rPr>
              <a:t>CC BY-SA</a:t>
            </a:r>
            <a:endParaRPr lang="en-US" sz="900"/>
          </a:p>
        </p:txBody>
      </p:sp>
      <p:pic>
        <p:nvPicPr>
          <p:cNvPr id="10" name="Picture 9" descr="A polar bear in a body of water&#10;&#10;Description automatically generated">
            <a:extLst>
              <a:ext uri="{FF2B5EF4-FFF2-40B4-BE49-F238E27FC236}">
                <a16:creationId xmlns:a16="http://schemas.microsoft.com/office/drawing/2014/main" id="{066D5E25-A5C6-44CB-88F6-F754EBD08D55}"/>
              </a:ext>
            </a:extLst>
          </p:cNvPr>
          <p:cNvPicPr>
            <a:picLocks noChangeAspect="1"/>
          </p:cNvPicPr>
          <p:nvPr/>
        </p:nvPicPr>
        <p:blipFill rotWithShape="1">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20547" t="25724" r="15445" b="13005"/>
          <a:stretch/>
        </p:blipFill>
        <p:spPr>
          <a:xfrm>
            <a:off x="6553200" y="3694492"/>
            <a:ext cx="2240004" cy="3083900"/>
          </a:xfrm>
          <a:prstGeom prst="rect">
            <a:avLst/>
          </a:prstGeom>
          <a:effectLst>
            <a:softEdge rad="127000"/>
          </a:effectLst>
        </p:spPr>
      </p:pic>
    </p:spTree>
    <p:extLst>
      <p:ext uri="{BB962C8B-B14F-4D97-AF65-F5344CB8AC3E}">
        <p14:creationId xmlns:p14="http://schemas.microsoft.com/office/powerpoint/2010/main" val="2810396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out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up)">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2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wipe(up)">
                                      <p:cBhvr>
                                        <p:cTn id="2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BD78F"/>
          </a:solidFill>
          <a:ln>
            <a:solidFill>
              <a:srgbClr val="C00000"/>
            </a:solidFill>
          </a:ln>
        </p:spPr>
        <p:txBody>
          <a:bodyPr/>
          <a:lstStyle/>
          <a:p>
            <a:r>
              <a:rPr lang="en-US" b="1" cap="none" dirty="0">
                <a:effectLst>
                  <a:outerShdw blurRad="38100" dist="38100" dir="2700000" algn="tl">
                    <a:srgbClr val="000000">
                      <a:alpha val="43137"/>
                    </a:srgbClr>
                  </a:outerShdw>
                </a:effectLst>
              </a:rPr>
              <a:t>Four Principles</a:t>
            </a:r>
          </a:p>
        </p:txBody>
      </p:sp>
      <p:sp>
        <p:nvSpPr>
          <p:cNvPr id="3" name="Content Placeholder 2"/>
          <p:cNvSpPr>
            <a:spLocks noGrp="1"/>
          </p:cNvSpPr>
          <p:nvPr>
            <p:ph idx="1"/>
          </p:nvPr>
        </p:nvSpPr>
        <p:spPr>
          <a:blipFill>
            <a:blip r:embed="rId2"/>
            <a:tile tx="0" ty="0" sx="100000" sy="100000" flip="none" algn="tl"/>
          </a:blipFill>
          <a:ln w="28575">
            <a:solidFill>
              <a:srgbClr val="C00000"/>
            </a:solidFill>
          </a:ln>
        </p:spPr>
        <p:txBody>
          <a:bodyPr>
            <a:normAutofit/>
          </a:bodyPr>
          <a:lstStyle/>
          <a:p>
            <a:pPr lvl="0">
              <a:buFont typeface="+mj-lt"/>
              <a:buAutoNum type="arabicPeriod"/>
            </a:pPr>
            <a:r>
              <a:rPr lang="en-US" b="1" dirty="0"/>
              <a:t> Put equity and environment at the center of all we do.	</a:t>
            </a:r>
          </a:p>
          <a:p>
            <a:pPr lvl="0">
              <a:buFont typeface="+mj-lt"/>
              <a:buAutoNum type="arabicPeriod"/>
            </a:pPr>
            <a:r>
              <a:rPr lang="en-US" b="1" dirty="0"/>
              <a:t> Respect human rights and human dignity.</a:t>
            </a:r>
          </a:p>
          <a:p>
            <a:pPr lvl="0">
              <a:buFont typeface="+mj-lt"/>
              <a:buAutoNum type="arabicPeriod"/>
            </a:pPr>
            <a:r>
              <a:rPr lang="en-US" b="1" dirty="0"/>
              <a:t> Build stronger, healthier relationships across race, class, place, gender identity, sexual orientation, age, etc.</a:t>
            </a:r>
            <a:endParaRPr lang="en-US" b="1" dirty="0">
              <a:latin typeface="+mj-lt"/>
            </a:endParaRPr>
          </a:p>
          <a:p>
            <a:pPr lvl="0">
              <a:buFont typeface="+mj-lt"/>
              <a:buAutoNum type="arabicPeriod"/>
            </a:pPr>
            <a:r>
              <a:rPr lang="en-US" b="1" dirty="0"/>
              <a:t> Ensure broad inclusion and access to decisions about available resources.</a:t>
            </a:r>
          </a:p>
          <a:p>
            <a:endParaRPr lang="en-US" dirty="0"/>
          </a:p>
        </p:txBody>
      </p:sp>
      <p:sp>
        <p:nvSpPr>
          <p:cNvPr id="5" name="Footer Placeholder 3"/>
          <p:cNvSpPr>
            <a:spLocks noGrp="1"/>
          </p:cNvSpPr>
          <p:nvPr>
            <p:ph type="ftr" sz="quarter" idx="11"/>
          </p:nvPr>
        </p:nvSpPr>
        <p:spPr>
          <a:solidFill>
            <a:srgbClr val="FBD78F"/>
          </a:solidFill>
        </p:spPr>
        <p:txBody>
          <a:bodyPr/>
          <a:lstStyle/>
          <a:p>
            <a:r>
              <a:rPr lang="en-US" dirty="0">
                <a:solidFill>
                  <a:schemeClr val="tx1"/>
                </a:solidFill>
              </a:rPr>
              <a:t>Building Bridges 2019</a:t>
            </a:r>
          </a:p>
        </p:txBody>
      </p:sp>
    </p:spTree>
    <p:extLst>
      <p:ext uri="{BB962C8B-B14F-4D97-AF65-F5344CB8AC3E}">
        <p14:creationId xmlns:p14="http://schemas.microsoft.com/office/powerpoint/2010/main" val="3915641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BD78F"/>
          </a:solidFill>
          <a:ln>
            <a:solidFill>
              <a:srgbClr val="C00000"/>
            </a:solidFill>
          </a:ln>
        </p:spPr>
        <p:txBody>
          <a:bodyPr>
            <a:normAutofit fontScale="90000"/>
          </a:bodyPr>
          <a:lstStyle/>
          <a:p>
            <a:br>
              <a:rPr lang="en-US" b="1" dirty="0">
                <a:effectLst>
                  <a:outerShdw blurRad="38100" dist="38100" dir="2700000" algn="tl">
                    <a:srgbClr val="000000">
                      <a:alpha val="43137"/>
                    </a:srgbClr>
                  </a:outerShdw>
                </a:effectLst>
              </a:rPr>
            </a:br>
            <a:r>
              <a:rPr lang="en-US" b="1" dirty="0">
                <a:effectLst>
                  <a:outerShdw blurRad="38100" dist="38100" dir="2700000" algn="tl">
                    <a:srgbClr val="000000">
                      <a:alpha val="43137"/>
                    </a:srgbClr>
                  </a:outerShdw>
                </a:effectLst>
              </a:rPr>
              <a:t>Put Equity and Environment at </a:t>
            </a:r>
            <a:br>
              <a:rPr lang="en-US" b="1" dirty="0">
                <a:effectLst>
                  <a:outerShdw blurRad="38100" dist="38100" dir="2700000" algn="tl">
                    <a:srgbClr val="000000">
                      <a:alpha val="43137"/>
                    </a:srgbClr>
                  </a:outerShdw>
                </a:effectLst>
              </a:rPr>
            </a:br>
            <a:r>
              <a:rPr lang="en-US" b="1" dirty="0">
                <a:effectLst>
                  <a:outerShdw blurRad="38100" dist="38100" dir="2700000" algn="tl">
                    <a:srgbClr val="000000">
                      <a:alpha val="43137"/>
                    </a:srgbClr>
                  </a:outerShdw>
                </a:effectLst>
              </a:rPr>
              <a:t>the Center of All We Do</a:t>
            </a:r>
            <a:br>
              <a:rPr lang="en-US" b="1" dirty="0">
                <a:effectLst>
                  <a:outerShdw blurRad="38100" dist="38100" dir="2700000" algn="tl">
                    <a:srgbClr val="000000">
                      <a:alpha val="43137"/>
                    </a:srgbClr>
                  </a:outerShdw>
                </a:effectLst>
              </a:rPr>
            </a:br>
            <a:endParaRPr lang="en-US" dirty="0"/>
          </a:p>
        </p:txBody>
      </p:sp>
      <p:sp>
        <p:nvSpPr>
          <p:cNvPr id="3" name="Content Placeholder 2"/>
          <p:cNvSpPr>
            <a:spLocks noGrp="1"/>
          </p:cNvSpPr>
          <p:nvPr>
            <p:ph idx="1"/>
          </p:nvPr>
        </p:nvSpPr>
        <p:spPr>
          <a:blipFill>
            <a:blip r:embed="rId2"/>
            <a:tile tx="0" ty="0" sx="100000" sy="100000" flip="none" algn="tl"/>
          </a:blipFill>
          <a:ln w="28575">
            <a:solidFill>
              <a:srgbClr val="C00000"/>
            </a:solidFill>
          </a:ln>
        </p:spPr>
        <p:txBody>
          <a:bodyPr>
            <a:normAutofit/>
          </a:bodyPr>
          <a:lstStyle/>
          <a:p>
            <a:r>
              <a:rPr lang="en-US" b="1" dirty="0"/>
              <a:t>Equity</a:t>
            </a:r>
            <a:r>
              <a:rPr lang="en-US" dirty="0"/>
              <a:t> assures </a:t>
            </a:r>
            <a:r>
              <a:rPr lang="en-US" b="1" dirty="0"/>
              <a:t>all</a:t>
            </a:r>
            <a:r>
              <a:rPr lang="en-US" dirty="0"/>
              <a:t> people the access and ability to meet their basic needs, taking into account historic and current power imbalances.</a:t>
            </a:r>
          </a:p>
          <a:p>
            <a:r>
              <a:rPr lang="en-US" b="1" dirty="0"/>
              <a:t>Sustainability</a:t>
            </a:r>
            <a:r>
              <a:rPr lang="en-US" dirty="0"/>
              <a:t> is designing for systemic, organizational, and community wellbeing, so all can thrive, both in the short and long term. </a:t>
            </a:r>
          </a:p>
          <a:p>
            <a:endParaRPr lang="en-US" dirty="0"/>
          </a:p>
        </p:txBody>
      </p:sp>
      <p:sp>
        <p:nvSpPr>
          <p:cNvPr id="5" name="Footer Placeholder 3"/>
          <p:cNvSpPr>
            <a:spLocks noGrp="1"/>
          </p:cNvSpPr>
          <p:nvPr>
            <p:ph type="ftr" sz="quarter" idx="11"/>
          </p:nvPr>
        </p:nvSpPr>
        <p:spPr>
          <a:solidFill>
            <a:srgbClr val="FBD78F"/>
          </a:solidFill>
        </p:spPr>
        <p:txBody>
          <a:bodyPr/>
          <a:lstStyle/>
          <a:p>
            <a:r>
              <a:rPr lang="en-US" dirty="0">
                <a:solidFill>
                  <a:schemeClr val="tx1"/>
                </a:solidFill>
              </a:rPr>
              <a:t>Building Bridges 2019</a:t>
            </a:r>
          </a:p>
        </p:txBody>
      </p:sp>
    </p:spTree>
    <p:extLst>
      <p:ext uri="{BB962C8B-B14F-4D97-AF65-F5344CB8AC3E}">
        <p14:creationId xmlns:p14="http://schemas.microsoft.com/office/powerpoint/2010/main" val="4274573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up)">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BD78F"/>
          </a:solidFill>
          <a:ln>
            <a:solidFill>
              <a:srgbClr val="C00000"/>
            </a:solidFill>
          </a:ln>
        </p:spPr>
        <p:txBody>
          <a:bodyPr>
            <a:normAutofit fontScale="90000"/>
          </a:bodyPr>
          <a:lstStyle/>
          <a:p>
            <a:br>
              <a:rPr lang="en-US" sz="4000" b="1" cap="none" dirty="0">
                <a:effectLst>
                  <a:outerShdw blurRad="38100" dist="38100" dir="2700000" algn="tl">
                    <a:srgbClr val="000000">
                      <a:alpha val="43137"/>
                    </a:srgbClr>
                  </a:outerShdw>
                </a:effectLst>
              </a:rPr>
            </a:br>
            <a:r>
              <a:rPr lang="en-US" sz="4000" b="1" cap="none" dirty="0">
                <a:effectLst>
                  <a:outerShdw blurRad="38100" dist="38100" dir="2700000" algn="tl">
                    <a:srgbClr val="000000">
                      <a:alpha val="43137"/>
                    </a:srgbClr>
                  </a:outerShdw>
                </a:effectLst>
              </a:rPr>
              <a:t>Equity and Environmental Sustainability:</a:t>
            </a:r>
            <a:br>
              <a:rPr lang="en-US" sz="4000" b="1" cap="none" dirty="0">
                <a:effectLst>
                  <a:outerShdw blurRad="38100" dist="38100" dir="2700000" algn="tl">
                    <a:srgbClr val="000000">
                      <a:alpha val="43137"/>
                    </a:srgbClr>
                  </a:outerShdw>
                </a:effectLst>
              </a:rPr>
            </a:br>
            <a:r>
              <a:rPr lang="en-US" sz="4000" b="1" dirty="0">
                <a:effectLst>
                  <a:outerShdw blurRad="38100" dist="38100" dir="2700000" algn="tl">
                    <a:srgbClr val="000000">
                      <a:alpha val="43137"/>
                    </a:srgbClr>
                  </a:outerShdw>
                </a:effectLst>
              </a:rPr>
              <a:t>Two domains, deeply intertwined</a:t>
            </a:r>
            <a:br>
              <a:rPr lang="en-US" dirty="0"/>
            </a:br>
            <a:endParaRPr lang="en-US" b="1" cap="none"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blipFill>
            <a:blip r:embed="rId2"/>
            <a:tile tx="0" ty="0" sx="100000" sy="100000" flip="none" algn="tl"/>
          </a:blipFill>
          <a:ln w="28575">
            <a:solidFill>
              <a:srgbClr val="C00000"/>
            </a:solidFill>
          </a:ln>
        </p:spPr>
        <p:txBody>
          <a:bodyPr>
            <a:normAutofit fontScale="92500" lnSpcReduction="10000"/>
          </a:bodyPr>
          <a:lstStyle/>
          <a:p>
            <a:r>
              <a:rPr lang="en-US" dirty="0"/>
              <a:t>Equity and sustainability are often focused on differently by different groups, yet</a:t>
            </a:r>
          </a:p>
          <a:p>
            <a:r>
              <a:rPr lang="en-US" dirty="0"/>
              <a:t>Equity and sustainability are integrally related to each other, are necessary partners.</a:t>
            </a:r>
          </a:p>
          <a:p>
            <a:r>
              <a:rPr lang="en-US" dirty="0"/>
              <a:t>A sustainably running organization and community protects its home place while reducing costs and stress for </a:t>
            </a:r>
            <a:r>
              <a:rPr lang="en-US" b="1" dirty="0"/>
              <a:t>everyone</a:t>
            </a:r>
            <a:r>
              <a:rPr lang="en-US" dirty="0"/>
              <a:t>.</a:t>
            </a:r>
          </a:p>
          <a:p>
            <a:r>
              <a:rPr lang="en-US" dirty="0"/>
              <a:t>Poverty and racism are huge barriers that must be overcome for people to afford and support  healthier and more locally sourced options. </a:t>
            </a:r>
          </a:p>
          <a:p>
            <a:endParaRPr lang="en-US" dirty="0"/>
          </a:p>
        </p:txBody>
      </p:sp>
      <p:sp>
        <p:nvSpPr>
          <p:cNvPr id="5" name="Footer Placeholder 3"/>
          <p:cNvSpPr>
            <a:spLocks noGrp="1"/>
          </p:cNvSpPr>
          <p:nvPr>
            <p:ph type="ftr" sz="quarter" idx="11"/>
          </p:nvPr>
        </p:nvSpPr>
        <p:spPr>
          <a:solidFill>
            <a:srgbClr val="FBD78F"/>
          </a:solidFill>
        </p:spPr>
        <p:txBody>
          <a:bodyPr/>
          <a:lstStyle/>
          <a:p>
            <a:r>
              <a:rPr lang="en-US">
                <a:solidFill>
                  <a:schemeClr val="tx1"/>
                </a:solidFill>
              </a:rPr>
              <a:t>Building Bridges 2019</a:t>
            </a:r>
            <a:endParaRPr lang="en-US" dirty="0">
              <a:solidFill>
                <a:schemeClr val="tx1"/>
              </a:solidFill>
            </a:endParaRPr>
          </a:p>
        </p:txBody>
      </p:sp>
    </p:spTree>
    <p:extLst>
      <p:ext uri="{BB962C8B-B14F-4D97-AF65-F5344CB8AC3E}">
        <p14:creationId xmlns:p14="http://schemas.microsoft.com/office/powerpoint/2010/main" val="4090560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left)">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BD78F"/>
          </a:solidFill>
          <a:ln>
            <a:solidFill>
              <a:srgbClr val="C00000"/>
            </a:solidFill>
          </a:ln>
        </p:spPr>
        <p:txBody>
          <a:bodyPr>
            <a:noAutofit/>
          </a:bodyPr>
          <a:lstStyle/>
          <a:p>
            <a:r>
              <a:rPr lang="en-US" sz="3600" b="1" dirty="0">
                <a:effectLst>
                  <a:outerShdw blurRad="38100" dist="38100" dir="2700000" algn="tl">
                    <a:srgbClr val="000000">
                      <a:alpha val="43137"/>
                    </a:srgbClr>
                  </a:outerShdw>
                </a:effectLst>
              </a:rPr>
              <a:t>Equity and Environmental Sustainability</a:t>
            </a:r>
            <a:endParaRPr lang="en-US" sz="3600" dirty="0"/>
          </a:p>
        </p:txBody>
      </p:sp>
      <p:sp>
        <p:nvSpPr>
          <p:cNvPr id="3" name="Content Placeholder 2"/>
          <p:cNvSpPr>
            <a:spLocks noGrp="1"/>
          </p:cNvSpPr>
          <p:nvPr>
            <p:ph idx="1"/>
          </p:nvPr>
        </p:nvSpPr>
        <p:spPr>
          <a:blipFill>
            <a:blip r:embed="rId2"/>
            <a:tile tx="0" ty="0" sx="100000" sy="100000" flip="none" algn="tl"/>
          </a:blipFill>
          <a:ln w="28575">
            <a:solidFill>
              <a:srgbClr val="C00000"/>
            </a:solidFill>
          </a:ln>
        </p:spPr>
        <p:txBody>
          <a:bodyPr/>
          <a:lstStyle/>
          <a:p>
            <a:r>
              <a:rPr lang="en-US" b="1" dirty="0"/>
              <a:t>With an equity-conscious lens, planning for energy, food, and transportation needs and  systems includes and prioritizes access and justice concerns</a:t>
            </a:r>
          </a:p>
          <a:p>
            <a:r>
              <a:rPr lang="en-US" b="1" dirty="0"/>
              <a:t> With an ecologically-conscious lens,  a  healthful environment, workplace and home are seen as essential human rights</a:t>
            </a:r>
          </a:p>
          <a:p>
            <a:endParaRPr lang="en-US" dirty="0"/>
          </a:p>
        </p:txBody>
      </p:sp>
      <p:sp>
        <p:nvSpPr>
          <p:cNvPr id="5" name="Footer Placeholder 3"/>
          <p:cNvSpPr>
            <a:spLocks noGrp="1"/>
          </p:cNvSpPr>
          <p:nvPr>
            <p:ph type="ftr" sz="quarter" idx="11"/>
          </p:nvPr>
        </p:nvSpPr>
        <p:spPr>
          <a:solidFill>
            <a:srgbClr val="FBD78F"/>
          </a:solidFill>
        </p:spPr>
        <p:txBody>
          <a:bodyPr/>
          <a:lstStyle/>
          <a:p>
            <a:r>
              <a:rPr lang="en-US" dirty="0">
                <a:solidFill>
                  <a:schemeClr val="tx1"/>
                </a:solidFill>
              </a:rPr>
              <a:t>Building Bridges 2019</a:t>
            </a:r>
          </a:p>
        </p:txBody>
      </p:sp>
    </p:spTree>
    <p:extLst>
      <p:ext uri="{BB962C8B-B14F-4D97-AF65-F5344CB8AC3E}">
        <p14:creationId xmlns:p14="http://schemas.microsoft.com/office/powerpoint/2010/main" val="4003383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892</TotalTime>
  <Words>1963</Words>
  <Application>Microsoft Office PowerPoint</Application>
  <PresentationFormat>On-screen Show (4:3)</PresentationFormat>
  <Paragraphs>269</Paragraphs>
  <Slides>32</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Times New Roman</vt:lpstr>
      <vt:lpstr>Wingdings</vt:lpstr>
      <vt:lpstr>Office Theme</vt:lpstr>
      <vt:lpstr>  Walking Our Talk  **** Putting the  Building Bridges Principles  into Action   </vt:lpstr>
      <vt:lpstr>Working  Agreements</vt:lpstr>
      <vt:lpstr>Building Bridges Vision</vt:lpstr>
      <vt:lpstr>The Five Ps</vt:lpstr>
      <vt:lpstr>Reflect, write, then Pair up &amp; Share:</vt:lpstr>
      <vt:lpstr>Four Principles</vt:lpstr>
      <vt:lpstr> Put Equity and Environment at  the Center of All We Do </vt:lpstr>
      <vt:lpstr> Equity and Environmental Sustainability: Two domains, deeply intertwined </vt:lpstr>
      <vt:lpstr>Equity and Environmental Sustainability</vt:lpstr>
      <vt:lpstr>Equity and Environmental Sustainability QUESTIONS</vt:lpstr>
      <vt:lpstr> Human Rights are: </vt:lpstr>
      <vt:lpstr>Categories of Human Rights</vt:lpstr>
      <vt:lpstr>Human Rights Principles</vt:lpstr>
      <vt:lpstr>New York State Human Rights Law  (Executive Law, Article 15)</vt:lpstr>
      <vt:lpstr>New York State Human Rights Law  (…continued)</vt:lpstr>
      <vt:lpstr>New York State Human Rights Law (continued)</vt:lpstr>
      <vt:lpstr> Build Stronger Relationships Across  Race, Class, Place, Gender Identity,  Sexual Orientation, Age,  etc. </vt:lpstr>
      <vt:lpstr> Build Stronger Relationships Across  Race, Class, Place, Gender Identity,  Sexual Orientation, Age,  etc. </vt:lpstr>
      <vt:lpstr>PowerPoint Presentation</vt:lpstr>
      <vt:lpstr> Build Stronger Relationships across  Race, Class, Place, Gender Identity,  Sexual Orientation, Age,  etc. </vt:lpstr>
      <vt:lpstr> Build Stronger Relationships across  Race, Class, Place, Gender Identity,  Sexual Orientation, Age,  etc. </vt:lpstr>
      <vt:lpstr>Inclusion</vt:lpstr>
      <vt:lpstr>Ensure Broad Inclusion and Access  to Shared Decision-making over How Resources are Distributed </vt:lpstr>
      <vt:lpstr>SMART Goals</vt:lpstr>
      <vt:lpstr>SMARTIES Goals</vt:lpstr>
      <vt:lpstr>Examples</vt:lpstr>
      <vt:lpstr>Examples</vt:lpstr>
      <vt:lpstr>Examples</vt:lpstr>
      <vt:lpstr>Examples</vt:lpstr>
      <vt:lpstr>Reflect, Write and Discuss</vt:lpstr>
      <vt:lpstr>Share, Discuss, and Write</vt:lpstr>
      <vt:lpstr>Cross that bridge!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Walking Our Talk  *** Putting the Building Bridges Principles  into Action   </dc:title>
  <dc:creator>Laura Branca</dc:creator>
  <cp:lastModifiedBy>Laura</cp:lastModifiedBy>
  <cp:revision>21</cp:revision>
  <dcterms:created xsi:type="dcterms:W3CDTF">2019-04-05T04:43:36Z</dcterms:created>
  <dcterms:modified xsi:type="dcterms:W3CDTF">2019-10-01T18:56:18Z</dcterms:modified>
</cp:coreProperties>
</file>